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15" autoAdjust="0"/>
    <p:restoredTop sz="94618" autoAdjust="0"/>
  </p:normalViewPr>
  <p:slideViewPr>
    <p:cSldViewPr>
      <p:cViewPr>
        <p:scale>
          <a:sx n="100" d="100"/>
          <a:sy n="100" d="100"/>
        </p:scale>
        <p:origin x="-882"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157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53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5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5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53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53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E0800B2-9B80-4F72-980F-A1B284FFA5FB}" type="slidenum">
              <a:rPr lang="en-US"/>
              <a:pPr/>
              <a:t>‹#›</a:t>
            </a:fld>
            <a:endParaRPr lang="en-US"/>
          </a:p>
        </p:txBody>
      </p:sp>
    </p:spTree>
    <p:extLst>
      <p:ext uri="{BB962C8B-B14F-4D97-AF65-F5344CB8AC3E}">
        <p14:creationId xmlns:p14="http://schemas.microsoft.com/office/powerpoint/2010/main" val="21985833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1264D1-313D-4D7B-8795-29DC5E57F844}" type="slidenum">
              <a:rPr lang="en-US"/>
              <a:pPr/>
              <a:t>1</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E73598-5D0E-408E-978E-961480E9BDB1}" type="slidenum">
              <a:rPr lang="en-US"/>
              <a:pPr/>
              <a:t>2</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95625" y="3213100"/>
            <a:ext cx="6048375" cy="750888"/>
          </a:xfrm>
        </p:spPr>
        <p:txBody>
          <a:bodyPr/>
          <a:lstStyle>
            <a:lvl1pPr>
              <a:defRPr sz="2800" b="1"/>
            </a:lvl1pPr>
          </a:lstStyle>
          <a:p>
            <a:r>
              <a:rPr lang="ru-RU"/>
              <a:t>Click to edit Master title style</a:t>
            </a:r>
          </a:p>
        </p:txBody>
      </p:sp>
      <p:sp>
        <p:nvSpPr>
          <p:cNvPr id="5123" name="Rectangle 3"/>
          <p:cNvSpPr>
            <a:spLocks noGrp="1" noChangeArrowheads="1"/>
          </p:cNvSpPr>
          <p:nvPr>
            <p:ph type="subTitle" idx="1"/>
          </p:nvPr>
        </p:nvSpPr>
        <p:spPr>
          <a:xfrm>
            <a:off x="3095625" y="4148138"/>
            <a:ext cx="6048375" cy="503237"/>
          </a:xfrm>
        </p:spPr>
        <p:txBody>
          <a:bodyPr/>
          <a:lstStyle>
            <a:lvl1pPr marL="0" indent="0">
              <a:buFontTx/>
              <a:buNone/>
              <a:defRPr sz="2400" b="1"/>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75463" y="188913"/>
            <a:ext cx="1871662" cy="626427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258888" y="188913"/>
            <a:ext cx="5464175" cy="62642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258888" y="1125538"/>
            <a:ext cx="3667125"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78413" y="1125538"/>
            <a:ext cx="3668712"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8888" y="188913"/>
            <a:ext cx="7129462"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1258888" y="1125538"/>
            <a:ext cx="7488237" cy="532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2"/>
            <a:r>
              <a:rPr lang="ru-RU" smtClean="0"/>
              <a:t>Fifth level</a:t>
            </a:r>
          </a:p>
          <a:p>
            <a:pPr lvl="1"/>
            <a:r>
              <a:rPr lang="ru-RU" smtClean="0"/>
              <a:t>Second level</a:t>
            </a:r>
          </a:p>
          <a:p>
            <a:pPr lvl="0"/>
            <a:r>
              <a:rPr lang="ru-RU" smtClean="0"/>
              <a:t>Third level</a:t>
            </a:r>
          </a:p>
          <a:p>
            <a:pPr lvl="1"/>
            <a:r>
              <a:rPr lang="ru-RU" smtClean="0"/>
              <a:t>Fourth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a:solidFill>
            <a:schemeClr val="bg1"/>
          </a:solidFill>
          <a:latin typeface="+mj-lt"/>
          <a:ea typeface="+mj-ea"/>
          <a:cs typeface="+mj-cs"/>
        </a:defRPr>
      </a:lvl1pPr>
      <a:lvl2pPr algn="l" rtl="0" fontAlgn="base">
        <a:spcBef>
          <a:spcPct val="0"/>
        </a:spcBef>
        <a:spcAft>
          <a:spcPct val="0"/>
        </a:spcAft>
        <a:defRPr sz="3200">
          <a:solidFill>
            <a:schemeClr val="bg1"/>
          </a:solidFill>
          <a:latin typeface="Arial" charset="0"/>
        </a:defRPr>
      </a:lvl2pPr>
      <a:lvl3pPr algn="l" rtl="0" fontAlgn="base">
        <a:spcBef>
          <a:spcPct val="0"/>
        </a:spcBef>
        <a:spcAft>
          <a:spcPct val="0"/>
        </a:spcAft>
        <a:defRPr sz="3200">
          <a:solidFill>
            <a:schemeClr val="bg1"/>
          </a:solidFill>
          <a:latin typeface="Arial" charset="0"/>
        </a:defRPr>
      </a:lvl3pPr>
      <a:lvl4pPr algn="l" rtl="0" fontAlgn="base">
        <a:spcBef>
          <a:spcPct val="0"/>
        </a:spcBef>
        <a:spcAft>
          <a:spcPct val="0"/>
        </a:spcAft>
        <a:defRPr sz="3200">
          <a:solidFill>
            <a:schemeClr val="bg1"/>
          </a:solidFill>
          <a:latin typeface="Arial" charset="0"/>
        </a:defRPr>
      </a:lvl4pPr>
      <a:lvl5pPr algn="l" rtl="0" fontAlgn="base">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p:titleStyle>
    <p:bodyStyle>
      <a:lvl1pPr marL="342900" indent="-342900" algn="l" rtl="0" fontAlgn="base">
        <a:spcBef>
          <a:spcPct val="20000"/>
        </a:spcBef>
        <a:spcAft>
          <a:spcPct val="0"/>
        </a:spcAft>
        <a:buChar char="•"/>
        <a:defRPr sz="2800">
          <a:solidFill>
            <a:schemeClr val="bg1"/>
          </a:solidFill>
          <a:latin typeface="+mn-lt"/>
          <a:ea typeface="+mn-ea"/>
          <a:cs typeface="+mn-cs"/>
        </a:defRPr>
      </a:lvl1pPr>
      <a:lvl2pPr marL="742950" indent="-285750" algn="l" rtl="0" fontAlgn="base">
        <a:spcBef>
          <a:spcPct val="20000"/>
        </a:spcBef>
        <a:spcAft>
          <a:spcPct val="0"/>
        </a:spcAft>
        <a:buChar char="–"/>
        <a:defRPr sz="2400" b="1">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563888" y="2060848"/>
            <a:ext cx="4537075" cy="864865"/>
          </a:xfrm>
          <a:noFill/>
        </p:spPr>
        <p:txBody>
          <a:bodyPr/>
          <a:lstStyle/>
          <a:p>
            <a:pPr algn="r"/>
            <a:r>
              <a:rPr lang="ar-IQ" dirty="0" smtClean="0">
                <a:latin typeface="Tahoma" charset="0"/>
              </a:rPr>
              <a:t>انقلاب بكر صدقي عام 1936 وحكومة الانقلاب</a:t>
            </a:r>
            <a:endParaRPr lang="uk-UA" dirty="0">
              <a:latin typeface="Tahoma" charset="0"/>
            </a:endParaRPr>
          </a:p>
        </p:txBody>
      </p:sp>
      <p:sp>
        <p:nvSpPr>
          <p:cNvPr id="34819" name="Rectangle 3"/>
          <p:cNvSpPr>
            <a:spLocks noGrp="1" noChangeArrowheads="1"/>
          </p:cNvSpPr>
          <p:nvPr>
            <p:ph type="subTitle" idx="1"/>
          </p:nvPr>
        </p:nvSpPr>
        <p:spPr>
          <a:xfrm>
            <a:off x="3707904" y="3284984"/>
            <a:ext cx="4465365" cy="2808312"/>
          </a:xfrm>
        </p:spPr>
        <p:txBody>
          <a:bodyPr/>
          <a:lstStyle/>
          <a:p>
            <a:pPr algn="r">
              <a:lnSpc>
                <a:spcPct val="90000"/>
              </a:lnSpc>
            </a:pPr>
            <a:r>
              <a:rPr lang="ar-IQ" dirty="0" smtClean="0"/>
              <a:t>تاريخ العراق المعاصر / المرحلة الرابعة / شعبة ب </a:t>
            </a:r>
          </a:p>
          <a:p>
            <a:pPr algn="r">
              <a:lnSpc>
                <a:spcPct val="90000"/>
              </a:lnSpc>
            </a:pPr>
            <a:r>
              <a:rPr lang="ar-IQ" dirty="0" smtClean="0"/>
              <a:t>محاضرة رقم 12 </a:t>
            </a:r>
          </a:p>
          <a:p>
            <a:pPr algn="r">
              <a:lnSpc>
                <a:spcPct val="90000"/>
              </a:lnSpc>
            </a:pPr>
            <a:r>
              <a:rPr lang="ar-IQ" dirty="0" smtClean="0"/>
              <a:t>يوم الثلاثاء 24/3/2020</a:t>
            </a:r>
          </a:p>
          <a:p>
            <a:pPr algn="r">
              <a:lnSpc>
                <a:spcPct val="90000"/>
              </a:lnSpc>
            </a:pPr>
            <a:r>
              <a:rPr lang="ar-IQ" dirty="0" smtClean="0"/>
              <a:t>استاذ المادة : د. ميادة قيس النصيري</a:t>
            </a: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IQ" sz="1800" b="1" dirty="0">
                <a:latin typeface="Arabic Transparent"/>
              </a:rPr>
              <a:t>أسرع السفير البريطاني إلى لقاء الملك غازي، ورئيس الوزراء السيد حكمت سليمان ليقف على ما تنوي الوزارة عمله، وقد طمأنه حكمت سليمان بأن الوزارة تحترم تعهدات العراق، وتسعى للنهوض بالبلاد في كافة المجالات، كما لقي السفير من الملك كل ما يطمئن الحكومة البريطانية</a:t>
            </a:r>
            <a:r>
              <a:rPr lang="ar-IQ" sz="1800" b="1" dirty="0" smtClean="0">
                <a:latin typeface="Arabic Transparent"/>
              </a:rPr>
              <a:t>.</a:t>
            </a:r>
            <a:r>
              <a:rPr lang="ar-IQ" sz="1800" dirty="0"/>
              <a:t/>
            </a:r>
            <a:br>
              <a:rPr lang="ar-IQ" sz="1800" dirty="0"/>
            </a:br>
            <a:r>
              <a:rPr lang="ar-IQ" sz="1800" b="1" dirty="0">
                <a:latin typeface="Arabic Transparent"/>
              </a:rPr>
              <a:t>أراد بكر صدقي أن يرسل من يقوم بتصفية ياسين الهاشمي، ونوري السعيد ورشيد عالي الكيلاني، إلا أن حكمت سليمان رفض الفكرة، فقد كان من أولى المهام بالنسبة للوزارة الجديدة تثبيت أقدامها وسلطتها، حيث لجأت إلى إجراء تغيرات واسعة في أجهزة السلطة الإدارية، والدبلوماسية، وإبعاد كافة العناصر المؤيدة للوزارة السابقة.</a:t>
            </a:r>
            <a:r>
              <a:rPr lang="ar-IQ" sz="1800" dirty="0"/>
              <a:t/>
            </a:r>
            <a:br>
              <a:rPr lang="ar-IQ" sz="1800" dirty="0"/>
            </a:br>
            <a:r>
              <a:rPr lang="ar-IQ" sz="1800" b="1" dirty="0">
                <a:latin typeface="Arabic Transparent"/>
              </a:rPr>
              <a:t>وفي الوقت نفسه نظمت العناصر الوطنية المظاهرات المؤيدة للحكومة، وكان على رأس تلك المظاهرات السادة [محمد صالح القزاز] وهو من الشيوعيين المعروفين، وشاعر العرب الكبير [محمد مهدي الجواهري ]، وغيرهم من الوطنيين، وتقدمت المظاهرات بمطالب للحكومة تدعو فيها إلى إصدار العفو العام عن المسجونين السياسيين، وإطلاق حرية الصحافة، وحرية التنظيم الحزبي والنقابي، وإزالة آثار الماضي، والعمل على رفع مستوى معيشة الشعب وضمان حقوقه وحرياته، وتقوية الجيش، ليكون حارساً أميناً لاستقلال البلاد، ولم تقتصر المظاهرات على بغداد فقط بل امتدت إلى سائر المدن العراقية</a:t>
            </a:r>
            <a:r>
              <a:rPr lang="ar-IQ" sz="1800" b="1" dirty="0" smtClean="0">
                <a:latin typeface="Arabic Transparent"/>
              </a:rPr>
              <a:t>.</a:t>
            </a:r>
            <a:r>
              <a:rPr lang="ar-IQ" sz="1800" b="1" dirty="0">
                <a:solidFill>
                  <a:srgbClr val="000000"/>
                </a:solidFill>
                <a:latin typeface="Arabic Transparent"/>
              </a:rPr>
              <a:t> </a:t>
            </a:r>
            <a:r>
              <a:rPr lang="ar-IQ" sz="1800" b="1" dirty="0">
                <a:latin typeface="Arabic Transparent"/>
              </a:rPr>
              <a:t>بعد أن ثبتت الحكومة أقدامها، وبسطت سلطتها على كافة أنحاء البلاد، كانت أمامها الخطوة الثانية المتمثلة بحل المجلس النيابي الذي جرى انتخابه على عهد الحكومة السابقة، وهكذا استصدرت الإرادة الملكية بحل المجلس في 31 تشرين الأول 1936، تمهيداً لإجراء انتخابات جديدة.</a:t>
            </a: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575734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188640"/>
            <a:ext cx="7488237" cy="6480720"/>
          </a:xfrm>
        </p:spPr>
        <p:txBody>
          <a:bodyPr/>
          <a:lstStyle/>
          <a:p>
            <a:pPr algn="r" rtl="1"/>
            <a:r>
              <a:rPr lang="ar-IQ" sz="1800" b="1" dirty="0">
                <a:latin typeface="Arabic Transparent"/>
              </a:rPr>
              <a:t>وفي الوقت نفسه تقدمت الحكومة بمنهاجها الوزاري الذي أكد على تعزيز العلاقات بين العراق وجيرانه ومع بريطانيا لما فيه مصلحة الأطراف </a:t>
            </a:r>
            <a:r>
              <a:rPr lang="ar-IQ" sz="1800" b="1" dirty="0" smtClean="0">
                <a:latin typeface="Arabic Transparent"/>
              </a:rPr>
              <a:t>جميعا </a:t>
            </a:r>
            <a:r>
              <a:rPr lang="ar-IQ" sz="1800" b="1" dirty="0">
                <a:latin typeface="Arabic Transparent"/>
              </a:rPr>
              <a:t>وتطهير جهاز الدولة من العناصر الفاسدة والمرتشية، وتحسين أدائه، والعمل على رفع مستوى معيشة الشعب، وتحسين أحواله الصحية والثقافية، وتوسيع الخدمات العامة، وتنظيم السجون، وجعلها أداة إصلاح للمسجونين، والعمل على تحسين أوضاع البلاد الاقتصادية، </a:t>
            </a:r>
            <a:r>
              <a:rPr lang="ar-IQ" sz="1800" b="1" dirty="0" smtClean="0">
                <a:latin typeface="Arabic Transparent"/>
              </a:rPr>
              <a:t>وتلافي العجز </a:t>
            </a:r>
            <a:r>
              <a:rPr lang="ar-IQ" sz="1800" b="1" dirty="0">
                <a:latin typeface="Arabic Transparent"/>
              </a:rPr>
              <a:t>في الميزانية، وتطوير الزراعة والصناعة في البلاد، وإصلاح الجهاز القضائي، وإعادة النظر في القوانين والمراسيم التي أصدرتها الوزارات السابقة.</a:t>
            </a:r>
            <a:r>
              <a:rPr lang="ar-IQ" sz="1800" dirty="0"/>
              <a:t/>
            </a:r>
            <a:br>
              <a:rPr lang="ar-IQ" sz="1800" dirty="0"/>
            </a:br>
            <a:r>
              <a:rPr lang="ar-IQ" sz="1800" b="1" dirty="0">
                <a:latin typeface="Arabic Transparent"/>
              </a:rPr>
              <a:t>كما أكد المنهاج على تقوية الجيش، وتدريبه وتسليحه، ليكون سياجاً حقيقياً للوطن، وإصلاح جهاز التعليم، وتوسيع معاهد المعلمين، وفتح المزيد من المدارس وإلغاء أجور الدراسة المتوسطة والثانوية وجعلها مجانية، وبناء المزيد من المدارس</a:t>
            </a:r>
            <a:r>
              <a:rPr lang="ar-IQ" sz="1800" b="1" dirty="0" smtClean="0">
                <a:latin typeface="Arabic Transparent"/>
              </a:rPr>
              <a:t>.</a:t>
            </a:r>
            <a:r>
              <a:rPr lang="ar-IQ" sz="1800" b="1" dirty="0">
                <a:solidFill>
                  <a:srgbClr val="000000"/>
                </a:solidFill>
                <a:latin typeface="Arabic Transparent"/>
              </a:rPr>
              <a:t> </a:t>
            </a:r>
            <a:r>
              <a:rPr lang="ar-IQ" sz="1800" b="1" dirty="0">
                <a:latin typeface="Arabic Transparent"/>
              </a:rPr>
              <a:t>وفي واقع الأمر كان لدى الوزارة الجديدة خططاً طموحة لتغير وجه العراق، لكن الرياح جرت بما لا تشتهي السفن، كما يقول المثل، ومع ذلك فقد استطاعت الحكومة القيام بالعديد من الإجراءات لتحسين الأوضاع فأطلقت سراح المسجونين الذين أدانتهم المجالس العرفية، وأعادت كافة الأموال المصادرة منهم، كما أعادت كافة الصحف التي أغلقتها الوزارات السابقة، وسمحت بدخول الكثير من الكتب التقدمية التي كانت ممنوعة في العهود السابقة، وإعادة الموظفين المفصولين لأسباب سياسية إلى وظائفهم، وأصدرت الحكومة قانون العفو </a:t>
            </a:r>
            <a:r>
              <a:rPr lang="ar-IQ" sz="1800" b="1" dirty="0" smtClean="0">
                <a:latin typeface="Arabic Transparent"/>
              </a:rPr>
              <a:t>العام </a:t>
            </a:r>
            <a:r>
              <a:rPr lang="ar-IQ" sz="1600" b="1" dirty="0">
                <a:latin typeface="Arabic Transparent"/>
              </a:rPr>
              <a:t>ما أن احكم بكر صدقي سيطرته على مقدرات البلاد حتى استهوته شهوة الحكم، أراد أن يحكم من وراء الستار، متجاوزاً حلفائه الإصلاحيين [حزب الإصلاح الشعبي] الذين يمثلون الأغلبية في الوزارة، وكان باكورة خطواته الطريقة التي جرى فيها انتخاب مجلس النواب.</a:t>
            </a:r>
            <a:r>
              <a:rPr lang="ar-IQ" sz="1600" dirty="0"/>
              <a:t/>
            </a:r>
            <a:br>
              <a:rPr lang="ar-IQ" sz="1600" dirty="0"/>
            </a:br>
            <a:r>
              <a:rPr lang="ar-IQ" sz="1600" b="1" dirty="0">
                <a:latin typeface="Arabic Transparent"/>
              </a:rPr>
              <a:t>فقد عقد بكر صدقي مع فريقاً من ضباطه وعدد من القوميين اجتماعاً في داره لوضع الترتيبات للانتخابات، وإعداد قوائم المرشحين، مستبعداً رفاقه الإصلاحيين، وقد جاءت قوائم المرشحين في معظمها من المؤيدين لبكر صدقي شخصياً، فيما كانت حصة الإصلاحيين أقل بكثير، وقد جرت الانتخابات في 20 شباط 1937، وجاءت النتيجة كما خطط لها بكر صدقي سلفاً</a:t>
            </a:r>
            <a:endParaRPr lang="ar-IQ" sz="1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12689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764704"/>
            <a:ext cx="7488237" cy="5327650"/>
          </a:xfrm>
        </p:spPr>
        <p:txBody>
          <a:bodyPr/>
          <a:lstStyle/>
          <a:p>
            <a:pPr algn="r" rtl="1"/>
            <a:r>
              <a:rPr lang="ar-IQ" sz="1600" b="1" dirty="0">
                <a:latin typeface="Arabic Transparent"/>
              </a:rPr>
              <a:t>بكر صدقي فقد أراد أن يجعل من نفسه[ أتاتورك العراق]، ويحكم البلاد على هواه، وقد ظهر فيما بعد أن تقرب بكر صدقي من الإصلاحيين وضمهم إلى الوزارة كان يهدف من ورائه استخدامهم وسيلة للوثوب إلى السلطة المطلقة، فلما أدرك الاصلاحيون أن الحكومة لا تحكم، وأن الحاكم الحقيقي هو بكر صدقي لم يكن أمامهم سوى تقديم استقالتهم من الوزارة، وخصوصاً بعد أن أقدم بكر صدقي على استخدام القوة العسكرية ضد انتفاضة العشائر في السماوة في 13 حزيران 1937، ووقوع عدد كبير من القتلى والجرحى، حيث قضت تلك الأحداث على آخر أمل للإصلاحيين من البقاء في الحكم فأقدم السادة جعفر أبو التمن، وكامل </a:t>
            </a:r>
            <a:r>
              <a:rPr lang="ar-IQ" sz="1600" b="1" dirty="0" err="1">
                <a:latin typeface="Arabic Transparent"/>
              </a:rPr>
              <a:t>الجادرجي</a:t>
            </a:r>
            <a:r>
              <a:rPr lang="ar-IQ" sz="1600" b="1" dirty="0">
                <a:latin typeface="Arabic Transparent"/>
              </a:rPr>
              <a:t>، ويوسف عز الدين على الاستقالة من الحكومة، وقد تضامن معهم صالح جبر وقدم استقالته من </a:t>
            </a:r>
            <a:r>
              <a:rPr lang="ar-IQ" sz="1600" b="1" dirty="0" smtClean="0">
                <a:latin typeface="Arabic Transparent"/>
              </a:rPr>
              <a:t>الحكومة </a:t>
            </a:r>
            <a:r>
              <a:rPr lang="ar-IQ" sz="1600" b="1" dirty="0">
                <a:latin typeface="Arabic Transparent"/>
              </a:rPr>
              <a:t>أيضاً، فلم يبقَ في الوزارة سوى وزيرين فقط، هما نوري عبد اللطيف، وناجي </a:t>
            </a:r>
            <a:r>
              <a:rPr lang="ar-IQ" sz="1600" b="1" dirty="0" smtClean="0">
                <a:latin typeface="Arabic Transparent"/>
              </a:rPr>
              <a:t>الأصيل</a:t>
            </a:r>
          </a:p>
          <a:p>
            <a:pPr algn="r" rtl="1"/>
            <a:r>
              <a:rPr lang="ar-IQ" sz="1600" b="1" dirty="0">
                <a:latin typeface="Arabic Transparent"/>
              </a:rPr>
              <a:t>وفي الوقت الذي استقال الاصلاحيون من الوزارة، أخذ الاستقلاليون [القوميون] يتصلون ببكر صدقي ويحرضونه على العناصر الماركسية واليسارية التي أخذت شوكتها تشتد، أعربوا له عن استعدادهم الكامل لدعمه إذا ما وقف ضد هذا التيار الجديد، والعمل على حل البرلمان وإجراء انتخابات جديدة، وإبعاد تلك العناصر من البرلمان الجديد، وقد وعدهم بكر صدقي بتحقيق ذلك، وتم ترقيع الوزارة بتاريخ 24 حزيران 1937، حيث دخل الوزارة كل من:</a:t>
            </a:r>
            <a:r>
              <a:rPr lang="ar-IQ" sz="1600" dirty="0"/>
              <a:t/>
            </a:r>
            <a:br>
              <a:rPr lang="ar-IQ" sz="1600" dirty="0"/>
            </a:br>
            <a:r>
              <a:rPr lang="ar-IQ" sz="1600" b="1" dirty="0">
                <a:latin typeface="Arabic Transparent"/>
              </a:rPr>
              <a:t>1 ـ محمد علي محمود ـ وزيراً للمالية.</a:t>
            </a:r>
            <a:r>
              <a:rPr lang="ar-IQ" sz="1600" dirty="0"/>
              <a:t/>
            </a:r>
            <a:br>
              <a:rPr lang="ar-IQ" sz="1600" dirty="0"/>
            </a:br>
            <a:r>
              <a:rPr lang="ar-IQ" sz="1600" b="1" dirty="0">
                <a:latin typeface="Arabic Transparent"/>
              </a:rPr>
              <a:t>2 ـ عباس مهدي ـ وزيراً للاقتصاد والمواصلات.</a:t>
            </a:r>
            <a:r>
              <a:rPr lang="ar-IQ" sz="1600" dirty="0"/>
              <a:t/>
            </a:r>
            <a:br>
              <a:rPr lang="ar-IQ" sz="1600" dirty="0"/>
            </a:br>
            <a:r>
              <a:rPr lang="ar-IQ" sz="1600" b="1" dirty="0">
                <a:latin typeface="Arabic Transparent"/>
              </a:rPr>
              <a:t>3 ـ علي محمود الشيخ علي ـ وزيراً للعدلية.</a:t>
            </a:r>
            <a:r>
              <a:rPr lang="ar-IQ" sz="1600" dirty="0"/>
              <a:t/>
            </a:r>
            <a:br>
              <a:rPr lang="ar-IQ" sz="1600" dirty="0"/>
            </a:br>
            <a:r>
              <a:rPr lang="ar-IQ" sz="1600" b="1" dirty="0">
                <a:latin typeface="Arabic Transparent"/>
              </a:rPr>
              <a:t>4 ـ جعفر </a:t>
            </a:r>
            <a:r>
              <a:rPr lang="ar-IQ" sz="1600" b="1" dirty="0" err="1">
                <a:latin typeface="Arabic Transparent"/>
              </a:rPr>
              <a:t>حمندي</a:t>
            </a:r>
            <a:r>
              <a:rPr lang="ar-IQ" sz="1600" b="1" dirty="0">
                <a:latin typeface="Arabic Transparent"/>
              </a:rPr>
              <a:t> ـ وزيراً للمعارف.</a:t>
            </a:r>
            <a:r>
              <a:rPr lang="ar-IQ" sz="1600" dirty="0"/>
              <a:t/>
            </a:r>
            <a:br>
              <a:rPr lang="ar-IQ" sz="1600" dirty="0"/>
            </a:br>
            <a:r>
              <a:rPr lang="ar-IQ" sz="1600" b="1" dirty="0">
                <a:latin typeface="Arabic Transparent"/>
              </a:rPr>
              <a:t>5 ـ مصطفى العمري ـ وزيراً للداخلية.</a:t>
            </a:r>
            <a:r>
              <a:rPr lang="ar-IQ" sz="1600" b="1" dirty="0" smtClean="0">
                <a:latin typeface="Arabic Transparent"/>
              </a:rPr>
              <a:t>.</a:t>
            </a:r>
            <a:endParaRPr lang="ar-IQ" sz="1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85504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sz="2400" b="1" dirty="0" smtClean="0"/>
              <a:t>كيف تمت تصفية بكر صدقي؟ </a:t>
            </a:r>
            <a:endParaRPr lang="ar-IQ" sz="2800" b="1" dirty="0"/>
          </a:p>
        </p:txBody>
      </p:sp>
      <p:sp>
        <p:nvSpPr>
          <p:cNvPr id="3" name="عنصر نائب للمحتوى 2"/>
          <p:cNvSpPr>
            <a:spLocks noGrp="1"/>
          </p:cNvSpPr>
          <p:nvPr>
            <p:ph idx="1"/>
          </p:nvPr>
        </p:nvSpPr>
        <p:spPr>
          <a:xfrm>
            <a:off x="1259632" y="836712"/>
            <a:ext cx="7488237" cy="5760640"/>
          </a:xfrm>
        </p:spPr>
        <p:txBody>
          <a:bodyPr/>
          <a:lstStyle/>
          <a:p>
            <a:pPr algn="r" rtl="1"/>
            <a:r>
              <a:rPr lang="ar-IQ" sz="1600" b="1" dirty="0" smtClean="0">
                <a:latin typeface="Arabic Transparent"/>
              </a:rPr>
              <a:t>لقي </a:t>
            </a:r>
            <a:r>
              <a:rPr lang="ar-IQ" sz="1600" b="1" dirty="0">
                <a:latin typeface="Arabic Transparent"/>
              </a:rPr>
              <a:t>الانقلاب الذي قاده بكر صدقي في 29 تشرين الأول 1936 ترحيباً حاراً، وتأييداً واسعاً من جماهير الشعب العراقي التواقة إلى إجراء إصلاحات حقيقية في البلاد تضمن الحقوق والحريات العامة للشعب، وتصون استقلال البلاد، وتعمل على حل مشاكل البلاد الاقتصادية، والتخفيف من </a:t>
            </a:r>
            <a:r>
              <a:rPr lang="ar-IQ" sz="1600" b="1" dirty="0" smtClean="0">
                <a:latin typeface="Arabic Transparent"/>
              </a:rPr>
              <a:t>معاناة </a:t>
            </a:r>
            <a:r>
              <a:rPr lang="ar-IQ" sz="1600" b="1" dirty="0">
                <a:latin typeface="Arabic Transparent"/>
              </a:rPr>
              <a:t>الشعب.</a:t>
            </a:r>
            <a:r>
              <a:rPr lang="ar-IQ" sz="1600" dirty="0"/>
              <a:t/>
            </a:r>
            <a:br>
              <a:rPr lang="ar-IQ" sz="1600" dirty="0"/>
            </a:br>
            <a:r>
              <a:rPr lang="ar-IQ" sz="1600" b="1" dirty="0">
                <a:latin typeface="Arabic Transparent"/>
              </a:rPr>
              <a:t>لكن الشعب العراقي أصيب بخيبة أمل كبيرة، بعد أن تبين له أن كل ما يهم بكر صدقي هو السلطة متناسياً ما وعد به الشعب.</a:t>
            </a:r>
            <a:r>
              <a:rPr lang="ar-IQ" sz="1600" dirty="0"/>
              <a:t/>
            </a:r>
            <a:br>
              <a:rPr lang="ar-IQ" sz="1600" dirty="0"/>
            </a:br>
            <a:r>
              <a:rPr lang="ar-IQ" sz="1600" b="1" dirty="0">
                <a:latin typeface="Arabic Transparent"/>
              </a:rPr>
              <a:t>وجاءت استقالة الوزراء الإصلاحيين من الوزارة لتزيد من انعزال حكومة بكر صدقي عن الشعب، وسحب الثقة بها، وبذلك فقد بكر صدقي وحكومته أهم عامل دعم وإسناد وهو الشعب</a:t>
            </a:r>
            <a:r>
              <a:rPr lang="ar-IQ" sz="1600" b="1" dirty="0" smtClean="0">
                <a:latin typeface="Arabic Transparent"/>
              </a:rPr>
              <a:t>.</a:t>
            </a:r>
          </a:p>
          <a:p>
            <a:pPr algn="r" rtl="1"/>
            <a:r>
              <a:rPr lang="ar-IQ" sz="1600" b="1" dirty="0" smtClean="0">
                <a:latin typeface="Arabic Transparent"/>
                <a:cs typeface="Simplified Arabic" pitchFamily="18" charset="-78"/>
              </a:rPr>
              <a:t>ما هو موقف البريطانيين من الانقلاب؟</a:t>
            </a:r>
          </a:p>
          <a:p>
            <a:pPr algn="r" rtl="1"/>
            <a:r>
              <a:rPr lang="ar-IQ" sz="1600" b="1" dirty="0">
                <a:latin typeface="Arabic Transparent"/>
              </a:rPr>
              <a:t>كان الإنكليز ورجالاتهم من الساسة العراقيين يراقبون الأمور عن كثب، ويتحينون الفرصة للانقضاض على </a:t>
            </a:r>
            <a:r>
              <a:rPr lang="ar-IQ" sz="1600" b="1" dirty="0" smtClean="0">
                <a:latin typeface="Arabic Transparent"/>
              </a:rPr>
              <a:t>الانقلابين، </a:t>
            </a:r>
            <a:r>
              <a:rPr lang="ar-IQ" sz="1600" b="1" dirty="0">
                <a:latin typeface="Arabic Transparent"/>
              </a:rPr>
              <a:t>فقد كان قلق الإنكليز يزداد يوماً بعد يوم من توجهات بكر صدقي، وجاء زواج بكر صدقي من إحدى الغانيات الألمانيات ليزيد من قلق الإنكليز خوفاً من تقربه من ألمانيا، وأخيراً أخذت الأخبار تتوارد إلى السفارة البريطانية عن عزم بكر صدقي احتلال الكويت مما زاد في قلق الحكومة البريطانية، ودفعها إلى التعجيل في تحركها للخلاص منه بأسرع وقت ممكن.</a:t>
            </a:r>
            <a:r>
              <a:rPr lang="ar-IQ" sz="1600" dirty="0"/>
              <a:t/>
            </a:r>
            <a:br>
              <a:rPr lang="ar-IQ" sz="1600" dirty="0"/>
            </a:br>
            <a:r>
              <a:rPr lang="ar-IQ" sz="1600" b="1" dirty="0">
                <a:latin typeface="Arabic Transparent"/>
              </a:rPr>
              <a:t>وجاءت الفرصة المناسبة عند ما قرر بكر صدقي السفر إلى تركيا لحضور المناورات العسكرية التركية المقرر القيام بها في 18 آب 1937، واتخذ الإنكليز قرارهم بتصفيته وهو في طريقه إلى تركيا .</a:t>
            </a:r>
            <a:r>
              <a:rPr lang="ar-IQ" sz="1600" dirty="0"/>
              <a:t/>
            </a:r>
            <a:br>
              <a:rPr lang="ar-IQ" sz="1600" dirty="0"/>
            </a:br>
            <a:r>
              <a:rPr lang="ar-IQ" sz="1600" b="1" dirty="0">
                <a:latin typeface="Arabic Transparent"/>
              </a:rPr>
              <a:t>غادر بكر صدقي بغداد في 9 آب بالطائرة إلى الموصل، وكان برفقته العقيد محمد علي جواد قائد القوة الجوية، وكان من المقرر أن يغادر بالقطار ، لكنه أحس بوجود مؤامرة ضده وقرر السفر بالطائرة.</a:t>
            </a:r>
            <a:r>
              <a:rPr lang="ar-IQ" sz="1600" dirty="0"/>
              <a:t/>
            </a:r>
            <a:br>
              <a:rPr lang="ar-IQ" sz="1600" dirty="0"/>
            </a:br>
            <a:r>
              <a:rPr lang="ar-IQ" sz="1600" b="1" dirty="0">
                <a:latin typeface="Arabic Transparent"/>
              </a:rPr>
              <a:t>وصل بكر صدقي إلى الموصل، ونزل في دار الضيافة وبصحبته محمد علي جواد، وقد وجد المتآمرون فرصتهم في الإجهاز عليه في الموصل حينما انتقل بكر صدقي إلى حديقة مطعم المطار البعيد والمنعزل، وبينما كان بكر صدقي جالساً في الحديقة مع قائد القوة الجوية محمد علي جواد، والمقدم الطيار[ موسى علي ] يتجاذبان أطراف الحديث، تقدم نائب العريف [عبد الله </a:t>
            </a:r>
            <a:r>
              <a:rPr lang="ar-IQ" sz="1600" b="1" dirty="0" err="1">
                <a:latin typeface="Arabic Transparent"/>
              </a:rPr>
              <a:t>التلعفري</a:t>
            </a:r>
            <a:r>
              <a:rPr lang="ar-IQ" sz="1600" b="1" dirty="0">
                <a:latin typeface="Arabic Transparent"/>
              </a:rPr>
              <a:t>] نحوهم ليقدم لهم المرطبات، وكان يخبئ مسدساً تحت ملابسه، ولما وصل قرب بكر صدقي، اخرج مسدسه وصوبه نحو جمجمته ، وأطلق النار عليه فقتل في الحال ، ثم أقدم العريف على إطلاق النار على العقيد محمد علي جواد وقتله أيضاً.</a:t>
            </a:r>
            <a:r>
              <a:rPr lang="ar-IQ" sz="1600" dirty="0"/>
              <a:t/>
            </a:r>
            <a:br>
              <a:rPr lang="ar-IQ" sz="1600" dirty="0"/>
            </a:br>
            <a:endParaRPr lang="ar-IQ" sz="1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43332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IQ" sz="1800" b="1" dirty="0">
                <a:latin typeface="Arabic Transparent"/>
              </a:rPr>
              <a:t>حاولت </a:t>
            </a:r>
            <a:r>
              <a:rPr lang="ar-IQ" sz="1800" b="1" dirty="0" smtClean="0">
                <a:latin typeface="Arabic Transparent"/>
              </a:rPr>
              <a:t>حكومة الانقلاب </a:t>
            </a:r>
            <a:r>
              <a:rPr lang="ar-IQ" sz="1800" b="1" dirty="0">
                <a:latin typeface="Arabic Transparent"/>
              </a:rPr>
              <a:t>إجراء تحقيق واسع لمعرفة الذين كانوا وراء عملية الاغتيال، وقد أرسلت لجنة تحقيقية إلى الموصل برئاسة نائب المدعي العام [انطوان لوقا] حيث باشر في إجراء التحقيقات أخذت تلك التحقيقات تتوسع شيئاً فشيئاً مما أثار خوف وقلق الضباط المشاركين في المؤامرة من أن تصل التحقيقات إليهم، فأعلن أمر حامية الموصل [ أمين العمري ] العصيان على بغداد واعتقال النائب العام، وجرى تمزيق أوراق التحقيق</a:t>
            </a:r>
            <a:r>
              <a:rPr lang="ar-IQ" sz="1800" b="1" dirty="0" smtClean="0">
                <a:latin typeface="Arabic Transparent"/>
              </a:rPr>
              <a:t>.</a:t>
            </a:r>
            <a:r>
              <a:rPr lang="ar-IQ" sz="1800" b="1" dirty="0">
                <a:latin typeface="Arabic Transparent"/>
              </a:rPr>
              <a:t> ولذلك اضطرت الوزارة إلى تقديم استقالتها إلى الملك غازي في 17 آب 1937، وتم قبول الاستقالة في نفس اليوم.</a:t>
            </a:r>
            <a:r>
              <a:rPr lang="ar-IQ" sz="1800" dirty="0"/>
              <a:t/>
            </a:r>
            <a:br>
              <a:rPr lang="ar-IQ" sz="1800" dirty="0"/>
            </a:br>
            <a:r>
              <a:rPr lang="ar-IQ" sz="1800" b="1" dirty="0">
                <a:latin typeface="Arabic Transparent"/>
              </a:rPr>
              <a:t>إجبار حكومة حكمت سليمان على الاستقالة، وتكليف المدفعي:</a:t>
            </a:r>
            <a:r>
              <a:rPr lang="ar-IQ" sz="1800" dirty="0"/>
              <a:t/>
            </a:r>
            <a:br>
              <a:rPr lang="ar-IQ" sz="1800" dirty="0"/>
            </a:br>
            <a:r>
              <a:rPr lang="ar-IQ" sz="1800" b="1" dirty="0">
                <a:latin typeface="Arabic Transparent"/>
              </a:rPr>
              <a:t>سارع الملك غازي بعد استقالة حكومة حكمت سليمان إلى تكليف جميل المدفعي بتأليف الوزارة الجديدة، وكان واضحا أن التكليف جرى بضغط من السفارة البريطانية، وزمرة أمين العمري التي دبرت مؤامرة اغتيال بكر صدقي، حيث طالب أمين العمري الملك بإقالة وزارة حكمت سليمان، وتكليف المدفعي بتأليف وزارة جديدة، وقد صدرت الإرادة الملكية بتكليف المدفعي في 19 آب 1937</a:t>
            </a: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97971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IQ" sz="1800" dirty="0" smtClean="0">
                <a:latin typeface="Simplified Arabic" pitchFamily="18" charset="-78"/>
                <a:cs typeface="Simplified Arabic" pitchFamily="18" charset="-78"/>
              </a:rPr>
              <a:t>من خلال استعراضنا للمادة التاريخية التي تتعلق بانقلاب بكر صدقي نجد ان الانقلاب كان يعتبر نقطة تحول في تاريخ العراق المعاصر فقد تسبب بخرق خطير للدستور وفتح الباب امام التدخل العسكري في السياسة فيعد الانقلاب هو الخطوة الاولى لانتفاضة </a:t>
            </a:r>
            <a:r>
              <a:rPr lang="ar-IQ" sz="1800" dirty="0" err="1" smtClean="0">
                <a:latin typeface="Simplified Arabic" pitchFamily="18" charset="-78"/>
                <a:cs typeface="Simplified Arabic" pitchFamily="18" charset="-78"/>
              </a:rPr>
              <a:t>مايس</a:t>
            </a:r>
            <a:r>
              <a:rPr lang="ar-IQ" sz="1800" dirty="0" smtClean="0">
                <a:latin typeface="Simplified Arabic" pitchFamily="18" charset="-78"/>
                <a:cs typeface="Simplified Arabic" pitchFamily="18" charset="-78"/>
              </a:rPr>
              <a:t> 1941 وقد اوجد مقتل جعفر العسكري الذي لم يكن مقصودا من قبل حكمت العداء الشخصي بين نوري سعيد وحكمت الذي عكر صفو السياسة العراقية </a:t>
            </a:r>
          </a:p>
          <a:p>
            <a:pPr marL="0" indent="0" algn="r" rtl="1">
              <a:buNone/>
            </a:pPr>
            <a:endParaRPr lang="ar-IQ" sz="1800" dirty="0">
              <a:latin typeface="Simplified Arabic" pitchFamily="18" charset="-78"/>
              <a:cs typeface="Simplified Arabic" pitchFamily="18" charset="-78"/>
            </a:endParaRPr>
          </a:p>
          <a:p>
            <a:pPr marL="0" indent="0" algn="r" rtl="1">
              <a:buNone/>
            </a:pPr>
            <a:r>
              <a:rPr lang="ar-IQ" sz="1800" dirty="0" smtClean="0">
                <a:latin typeface="Simplified Arabic" pitchFamily="18" charset="-78"/>
                <a:cs typeface="Simplified Arabic" pitchFamily="18" charset="-78"/>
              </a:rPr>
              <a:t>الاسئلة ؟</a:t>
            </a:r>
          </a:p>
          <a:p>
            <a:pPr marL="0" indent="0" algn="r" rtl="1">
              <a:buNone/>
            </a:pPr>
            <a:r>
              <a:rPr lang="ar-IQ" sz="1800" dirty="0" smtClean="0">
                <a:latin typeface="Simplified Arabic" pitchFamily="18" charset="-78"/>
                <a:cs typeface="Simplified Arabic" pitchFamily="18" charset="-78"/>
              </a:rPr>
              <a:t>1- من خلال دراستك الثاقبة لمجريات الأحداث ما بين (1936-1937)</a:t>
            </a:r>
            <a:r>
              <a:rPr lang="ar-IQ" sz="1800" dirty="0">
                <a:latin typeface="Noto Naskh Arabic UI"/>
              </a:rPr>
              <a:t> </a:t>
            </a:r>
            <a:r>
              <a:rPr lang="ar-IQ" sz="1800" dirty="0" smtClean="0">
                <a:latin typeface="Noto Naskh Arabic UI"/>
              </a:rPr>
              <a:t>وتفاصيلها وشركائها, اكتب بحثا تاريخيا موضحا اهم العوامل والمسببات التي الت الى حدوث انقلاب 1936؟</a:t>
            </a:r>
          </a:p>
          <a:p>
            <a:pPr marL="0" indent="0" algn="r" rtl="1">
              <a:buNone/>
            </a:pPr>
            <a:r>
              <a:rPr lang="ar-IQ" sz="1800" dirty="0" smtClean="0">
                <a:latin typeface="Noto Naskh Arabic UI"/>
                <a:cs typeface="Simplified Arabic" pitchFamily="18" charset="-78"/>
              </a:rPr>
              <a:t>2- ما هي نتائج انقلاب بكر صدقي عام 1936؟</a:t>
            </a:r>
          </a:p>
          <a:p>
            <a:pPr marL="0" indent="0" algn="r" rtl="1">
              <a:buNone/>
            </a:pPr>
            <a:r>
              <a:rPr lang="ar-IQ" sz="1800" dirty="0" smtClean="0">
                <a:latin typeface="Noto Naskh Arabic UI"/>
                <a:cs typeface="Simplified Arabic" pitchFamily="18" charset="-78"/>
              </a:rPr>
              <a:t>3- ما هو موقف البريطانيين من انقلاب بكر صدقي؟</a:t>
            </a:r>
          </a:p>
          <a:p>
            <a:pPr marL="0" indent="0" algn="r" rtl="1">
              <a:buNone/>
            </a:pPr>
            <a:r>
              <a:rPr lang="ar-IQ" sz="1800" dirty="0" smtClean="0">
                <a:latin typeface="Noto Naskh Arabic UI"/>
                <a:cs typeface="Simplified Arabic" pitchFamily="18" charset="-78"/>
              </a:rPr>
              <a:t>4- ما هي اسباب بروز بكر صدقي كقائد عسكري عام 1936؟</a:t>
            </a:r>
          </a:p>
          <a:p>
            <a:pPr marL="0" indent="0" algn="r" rtl="1">
              <a:buNone/>
            </a:pPr>
            <a:endParaRPr lang="ar-IQ" sz="1800" dirty="0">
              <a:latin typeface="Noto Naskh Arabic UI"/>
              <a:cs typeface="Simplified Arabic" pitchFamily="18" charset="-78"/>
            </a:endParaRPr>
          </a:p>
          <a:p>
            <a:pPr marL="0" indent="0" algn="ctr" rtl="1">
              <a:buNone/>
            </a:pPr>
            <a:r>
              <a:rPr lang="ar-IQ" sz="1800" dirty="0" smtClean="0">
                <a:latin typeface="Noto Naskh Arabic UI"/>
                <a:cs typeface="Simplified Arabic" pitchFamily="18" charset="-78"/>
              </a:rPr>
              <a:t>مع تمنياتي لكم بالصحة والنجاح...</a:t>
            </a: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163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259632" y="260648"/>
            <a:ext cx="7345164" cy="6336704"/>
          </a:xfrm>
        </p:spPr>
        <p:txBody>
          <a:bodyPr/>
          <a:lstStyle/>
          <a:p>
            <a:pPr algn="r" rtl="1">
              <a:lnSpc>
                <a:spcPct val="80000"/>
              </a:lnSpc>
            </a:pPr>
            <a:r>
              <a:rPr lang="ar-IQ" sz="2000" dirty="0"/>
              <a:t>يعد الانقلاب الذي قام به بكر صدقي في التاسع والعشرين من تشرين الاول العام ١٩٣٦ اول انقلاب عسكري في العراق وفي الوطن العربي وفي الشرق الاوسط ، وان عوامله تنحصر بين اسباب وطموحات شخصية ، اذ كان بكر صدقي يرى في نفسه اتاتورك جديداً في العراق ، وكانت له طموحات واحلام ، فضلا عن انه جاء نتيجة تنامي الخلافات والصراعات والتنافس بين الضباط انفسهم ، وتخلص بكر صدقي من جعفر العسكري بعد ان تمت تصفيته وقتله خلال عملية الانقلاب ، وان الملك غازي هو الاخر اراد ان يستغل هذه الصراعات والتنافس بين الضباط لتصفية خصومه ، اذ كان على خلاف مع رئيس الوزراء ياسين الهاشمي ، فقد تخلص من ياسين الهاشمي وازاحه عن مجلس الوزراء وعين حكمت سليمان رئيسا للحكومة ، فضلاً عن موقف بكر صدقي الموالي </a:t>
            </a:r>
            <a:r>
              <a:rPr lang="ar-IQ" sz="2000" dirty="0" smtClean="0"/>
              <a:t>لألمانيا </a:t>
            </a:r>
            <a:r>
              <a:rPr lang="ar-IQ" sz="2000" dirty="0"/>
              <a:t>الذي اعطى الانقلاب بعدا ودوراً </a:t>
            </a:r>
            <a:r>
              <a:rPr lang="ar-IQ" sz="2000" dirty="0" smtClean="0"/>
              <a:t>لألمانيا </a:t>
            </a:r>
            <a:r>
              <a:rPr lang="ar-IQ" sz="2000" dirty="0"/>
              <a:t>، فقد شاركت بريطانيا في ابعاده واسقاط حكومته وقتله ، اذ ان بكر صدقي كان يرتاب من بريطانيا ، وكان ينوي مقابلة هتلر ويريد التقرب من دول المحور ، واخذت بريطانيا تحسب له الف حساب . </a:t>
            </a:r>
            <a:endParaRPr lang="ar-IQ" sz="2000" dirty="0" smtClean="0"/>
          </a:p>
          <a:p>
            <a:pPr algn="r" rtl="1">
              <a:lnSpc>
                <a:spcPct val="80000"/>
              </a:lnSpc>
            </a:pPr>
            <a:r>
              <a:rPr lang="ar-IQ" sz="2000" dirty="0" smtClean="0"/>
              <a:t>لم يكن الانقلاب المعروف باسم بكر صدقي في بادئ الامر نتاجه لوحده وانما كان نتاج حكمت سليمان الذي قام بالمبادرة بشكل واضح  كانت دوافع سليمان شخصية الى حد ما مثالية بعض الشيء فكونه ابن اسرة عثمانية معروفة وشقيق محمود شوكت باشا الذي انقذ بزحفه الى اسطنبول الشبان الاتراك من الابادة , وفي عام 1933 تولى منصب وزير الداخلية كونه عضوا بارزا في حزب الاخاء وبسبب دوره في المؤامرة التي اوصلت زعماء الاخاء الى السلطة عد حكمت وزارة الداخلية حقا شخصيا فلو عرض ياسين الهاشمي وزارة الداخلية لما حصل الانقلاب على الارجح . انتقد حكمت حكومة الهاشمي في سياسة محاباة الاقارب التي تتبعها وتفاخرها المستفز بالثروة كونه كان مهتما بالإصلاح وبالتنمية الاقتصادية والاجتماعية , وبالرغم من ذلك لم يكن حكمت نموذجا للإصلاح بل كان متأثرا بالسلطوية لكمال اتاتورك وكان معجبا به بعد ان زار تركيا عام 1935 وهذه وجهة النظر قوت العلاقة بينه وبين بكر صدقي </a:t>
            </a:r>
            <a:endParaRPr lang="uk-U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IQ" sz="2000" dirty="0" smtClean="0"/>
              <a:t>كانت دوافع بكر صدقي متفاوتة شانه شان حكمت فقد وصل الى اعلى موقع متاح امامه في الجيش ورأى ان الطريق للترقية مغلق بوجود شقيق ياسين الهاشمي (طه الهاشمي ) بمنصب رئيس اركان الجيش الذي يتطلع اليه بكر وبدى الوصول لهذا المنصب ضئيل في ظل وجود طه الهاشمي , اراد بكر صدقي الاصلاح بالجيش وتلك الآمال لا تترجم الى برنامج عمل دون ازاحة طه الهاشمي لذلك عندما طرح حكمت فكرة الانقلاب لبكر صدقي لاقت ترحابا كبيرا </a:t>
            </a:r>
            <a:endParaRPr lang="ar-IQ" sz="2000" dirty="0"/>
          </a:p>
        </p:txBody>
      </p:sp>
    </p:spTree>
    <p:extLst>
      <p:ext uri="{BB962C8B-B14F-4D97-AF65-F5344CB8AC3E}">
        <p14:creationId xmlns:p14="http://schemas.microsoft.com/office/powerpoint/2010/main" val="204127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t>من هو بكر صدقي ؟</a:t>
            </a:r>
            <a:endParaRPr lang="ar-IQ" dirty="0"/>
          </a:p>
        </p:txBody>
      </p:sp>
      <p:sp>
        <p:nvSpPr>
          <p:cNvPr id="3" name="عنصر نائب للمحتوى 2"/>
          <p:cNvSpPr>
            <a:spLocks noGrp="1"/>
          </p:cNvSpPr>
          <p:nvPr>
            <p:ph idx="1"/>
          </p:nvPr>
        </p:nvSpPr>
        <p:spPr>
          <a:xfrm>
            <a:off x="1187624" y="836712"/>
            <a:ext cx="7488237" cy="5327650"/>
          </a:xfrm>
        </p:spPr>
        <p:txBody>
          <a:bodyPr/>
          <a:lstStyle/>
          <a:p>
            <a:pPr algn="r" rtl="1"/>
            <a:r>
              <a:rPr lang="ar-IQ" sz="1600" dirty="0"/>
              <a:t>ولد الطفل بكر صدقي لعائلة كردية في قرية عسكر القريبة من كركوك سنة ١٨٩٠م بحسب السجلات العثمانية، او في سنة ١٨٨٦م بحسب السجلات العراقية، </a:t>
            </a:r>
            <a:r>
              <a:rPr lang="ar-IQ" sz="1600" dirty="0" smtClean="0"/>
              <a:t>ويقال </a:t>
            </a:r>
            <a:r>
              <a:rPr lang="ar-IQ" sz="1600" dirty="0"/>
              <a:t>ايضاَ بانه ولد في بغداد وانه لم يكن يفصح عن تاريخ ومكان ولادته الحقيقي لضرورات امنية وسياسية آنذاك </a:t>
            </a:r>
            <a:r>
              <a:rPr lang="ar-IQ" sz="1600" dirty="0" smtClean="0"/>
              <a:t>انضم </a:t>
            </a:r>
            <a:r>
              <a:rPr lang="ar-IQ" sz="1600" dirty="0"/>
              <a:t>الشاب بكر صدقي الى الجيش العثماني في وقت </a:t>
            </a:r>
            <a:r>
              <a:rPr lang="ar-IQ" sz="1600" dirty="0" smtClean="0"/>
              <a:t>مبكر </a:t>
            </a:r>
            <a:r>
              <a:rPr lang="ar-IQ" sz="1600" dirty="0"/>
              <a:t>من حياته، </a:t>
            </a:r>
            <a:r>
              <a:rPr lang="ar-IQ" sz="1600" dirty="0" smtClean="0"/>
              <a:t>وتخرج</a:t>
            </a:r>
            <a:r>
              <a:rPr lang="ar-IQ" sz="1600" dirty="0"/>
              <a:t> </a:t>
            </a:r>
            <a:r>
              <a:rPr lang="ar-IQ" sz="1600" dirty="0" smtClean="0"/>
              <a:t>من </a:t>
            </a:r>
            <a:r>
              <a:rPr lang="ar-IQ" sz="1600" dirty="0"/>
              <a:t>المدرسة الحربية في اسطنبول برتبة ملازم ثان. دخلَ كلية الأركان في اسطنبول </a:t>
            </a:r>
            <a:r>
              <a:rPr lang="ar-IQ" sz="1600" dirty="0" smtClean="0"/>
              <a:t>خلال </a:t>
            </a:r>
            <a:r>
              <a:rPr lang="ar-IQ" sz="1600" dirty="0"/>
              <a:t>حرب البلقان في جنوب شرق أوروبا وتخرج منها سنة ١٩١٥م . ونتيجةً لانكسار الجيش العثماني، </a:t>
            </a:r>
            <a:r>
              <a:rPr lang="ar-IQ" sz="1600" dirty="0" smtClean="0"/>
              <a:t>انضم الى </a:t>
            </a:r>
            <a:r>
              <a:rPr lang="ar-IQ" sz="1600" dirty="0"/>
              <a:t>جيش الملك فيصل في سوريا وعملَ في حلب مع </a:t>
            </a:r>
            <a:r>
              <a:rPr lang="ar-IQ" sz="1600" dirty="0" smtClean="0"/>
              <a:t>عدد </a:t>
            </a:r>
            <a:r>
              <a:rPr lang="ar-IQ" sz="1600" dirty="0"/>
              <a:t>من الضباط الأخرين </a:t>
            </a:r>
            <a:r>
              <a:rPr lang="ar-IQ" sz="1600" dirty="0" smtClean="0"/>
              <a:t>خلال </a:t>
            </a:r>
            <a:r>
              <a:rPr lang="ar-IQ" sz="1600" dirty="0"/>
              <a:t>السنوات ١٩١٩-١٩٢٠م، شغلَ بكر صدقي منصب ضابط مخابرات في القوات العسكرية البريطانية. وبعد سقوط مملكة فيصل في سوريا، أوصت هيئة الاركان </a:t>
            </a:r>
            <a:r>
              <a:rPr lang="ar-IQ" sz="1600" dirty="0" smtClean="0"/>
              <a:t>العامة البريطانية </a:t>
            </a:r>
            <a:r>
              <a:rPr lang="ar-IQ" sz="1600" dirty="0"/>
              <a:t>بترقيته الى رتبة ضابط في الجيش العراقي الحديث سنة ١٩٢١م . تدرج في رتبته العسكرية حتى وصل إلى رتبة فريق ركن في عهد الملك غازي وأشتهر بالصرامة والتنفيذ الحرفي للأوامر العسكرية عندما قاد الجيش العراقي ضد انتفاضة ألأثوريين أو الاشوريين كما يسمون انفسهم حالياً عام ١٩٣٣ على عهد وزارة رشيد عالي الكيلاني، ثم ضد انتفاضة العشائر في منطقة الفرات ألأوسط عام ١٩٣٥ ثم ضد انتفاضة </a:t>
            </a:r>
            <a:r>
              <a:rPr lang="ar-IQ" sz="1600" dirty="0" smtClean="0"/>
              <a:t>البرزانيين، وتوطدت </a:t>
            </a:r>
            <a:r>
              <a:rPr lang="ar-IQ" sz="1600" dirty="0"/>
              <a:t>العلاقة بينه وبين وزير الداخلية آنذاك التركماني حكمت سليمان في أواخر عهد وزارة ياسين الهاشمي الثانية أشتد الصراع بين الوزارة والمعارضة التي عملت جاهدة لأسقاط الوزارة التي سعت للتمسك بالحكم بكل الوسائل والسبل، وفي تلك </a:t>
            </a:r>
            <a:r>
              <a:rPr lang="ar-IQ" sz="1600" dirty="0" smtClean="0"/>
              <a:t>الأيام </a:t>
            </a:r>
            <a:r>
              <a:rPr lang="ar-IQ" sz="1600" dirty="0"/>
              <a:t>شغل الفريق بكر صدقي منصب قائد الفرقة الثانية وكان يتردد </a:t>
            </a:r>
            <a:r>
              <a:rPr lang="ar-IQ" sz="1600" dirty="0" smtClean="0"/>
              <a:t>وباستمرار </a:t>
            </a:r>
            <a:r>
              <a:rPr lang="ar-IQ" sz="1600" dirty="0"/>
              <a:t>على دار قطب المعارضة المعروف حكمت سليمان، وكان الحديث يدور حول </a:t>
            </a:r>
            <a:r>
              <a:rPr lang="ar-IQ" sz="1600" dirty="0" smtClean="0"/>
              <a:t>أستثأر </a:t>
            </a:r>
            <a:r>
              <a:rPr lang="ar-IQ" sz="1600" dirty="0"/>
              <a:t>وزارة الهاشمي بالحكم، رغم </a:t>
            </a:r>
            <a:r>
              <a:rPr lang="ar-IQ" sz="1600" dirty="0" smtClean="0"/>
              <a:t>افتقارها للتأييد </a:t>
            </a:r>
            <a:r>
              <a:rPr lang="ar-IQ" sz="1600" dirty="0"/>
              <a:t>الشعبي، وحين ذلك </a:t>
            </a:r>
            <a:r>
              <a:rPr lang="ar-IQ" sz="1600" dirty="0" smtClean="0"/>
              <a:t>اختمرت </a:t>
            </a:r>
            <a:r>
              <a:rPr lang="ar-IQ" sz="1600" dirty="0"/>
              <a:t>عند بكر صدقي فكرة أسقاط وزارة الهاشمي </a:t>
            </a:r>
            <a:r>
              <a:rPr lang="ar-IQ" sz="1600" dirty="0" smtClean="0"/>
              <a:t>بالقوة </a:t>
            </a:r>
            <a:r>
              <a:rPr lang="ar-IQ" sz="1600" dirty="0"/>
              <a:t>عن طريق القيام </a:t>
            </a:r>
            <a:r>
              <a:rPr lang="ar-IQ" sz="1600" dirty="0" smtClean="0"/>
              <a:t>بانقلاب </a:t>
            </a:r>
            <a:r>
              <a:rPr lang="ar-IQ" sz="1600" dirty="0"/>
              <a:t>عسكري</a:t>
            </a:r>
            <a:endParaRPr lang="ar-IQ" sz="1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37993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t>الاعداد للانقلاب؟</a:t>
            </a:r>
            <a:endParaRPr lang="ar-IQ" dirty="0"/>
          </a:p>
        </p:txBody>
      </p:sp>
      <p:sp>
        <p:nvSpPr>
          <p:cNvPr id="3" name="عنصر نائب للمحتوى 2"/>
          <p:cNvSpPr>
            <a:spLocks noGrp="1"/>
          </p:cNvSpPr>
          <p:nvPr>
            <p:ph idx="1"/>
          </p:nvPr>
        </p:nvSpPr>
        <p:spPr/>
        <p:txBody>
          <a:bodyPr/>
          <a:lstStyle/>
          <a:p>
            <a:pPr algn="r" rtl="1"/>
            <a:r>
              <a:rPr lang="ar-IQ" sz="1800" b="1" dirty="0">
                <a:latin typeface="Arabic Transparent"/>
              </a:rPr>
              <a:t>في أواخر عهد وزارة ياسين الهاشمي الثانية، اشتد الصراع بين الوزارة والمعارضة التي عملت جاهدة لإسقاط الوزارة التي سعت للتمسك بالحكم بكل الوسائل والسبل، وفي تلك الأيام كان بكر صدقي الذي شغل منصب قائد الفرقة العسكرية الثانية يتردد باستمرار على دار قطب المعارضة المعروف [حكمت سليمان]، وكان الحديث يدور حول استئثار وزارة الهاشمي بالحكم رغم افتقادها للتأييد الشعبي، وحين ذلك الحين اختمرت في فكر بكر صدقي فكرة إسقاط وزارة الهاشمي بالقوة عن طريق القيام بانقلاب عسكري.</a:t>
            </a:r>
            <a:r>
              <a:rPr lang="ar-IQ" sz="1800" dirty="0"/>
              <a:t/>
            </a:r>
            <a:br>
              <a:rPr lang="ar-IQ" sz="1800" dirty="0"/>
            </a:br>
            <a:r>
              <a:rPr lang="ar-IQ" sz="1800" dirty="0"/>
              <a:t/>
            </a:r>
            <a:br>
              <a:rPr lang="ar-IQ" sz="1800" dirty="0"/>
            </a:br>
            <a:r>
              <a:rPr lang="ar-IQ" sz="1800" b="1" dirty="0">
                <a:latin typeface="Arabic Transparent"/>
              </a:rPr>
              <a:t>كان بكر صدقي على علاقة وثيقة بالفريق [عبد اللطيف نوري] قائد الفرقة العسكرية الأولى، وقد عرض عليه بكر صدقي فكرة الانقلاب العسكري لإسقاط وزارة الهاشمي، وقد حبذ الفكرة وتعهد على العمل معه جنباً إلى جنب، وبدأ الاثنان يهيأن لحركتهم، واستطاعوا أن يضموا إلى صفوفهم قائد القوة </a:t>
            </a:r>
            <a:r>
              <a:rPr lang="ar-IQ" sz="1800" b="1" dirty="0" smtClean="0">
                <a:latin typeface="Arabic Transparent"/>
              </a:rPr>
              <a:t>الجوية</a:t>
            </a:r>
            <a:r>
              <a:rPr lang="ar-IQ" sz="1800" dirty="0" smtClean="0"/>
              <a:t> </a:t>
            </a:r>
            <a:r>
              <a:rPr lang="ar-IQ" sz="1800" b="1" dirty="0" smtClean="0">
                <a:latin typeface="Arabic Transparent"/>
              </a:rPr>
              <a:t>العقيد </a:t>
            </a:r>
            <a:r>
              <a:rPr lang="ar-IQ" sz="1800" b="1" dirty="0">
                <a:latin typeface="Arabic Transparent"/>
              </a:rPr>
              <a:t>[محمد على جواد]</a:t>
            </a:r>
            <a:r>
              <a:rPr lang="ar-IQ" sz="1800" b="1" dirty="0">
                <a:solidFill>
                  <a:srgbClr val="000000"/>
                </a:solidFill>
                <a:latin typeface="Arabic Transparent"/>
              </a:rPr>
              <a:t> </a:t>
            </a:r>
            <a:r>
              <a:rPr lang="ar-IQ" sz="1800" b="1" dirty="0">
                <a:latin typeface="Arabic Transparent"/>
              </a:rPr>
              <a:t>سارت الأمور بتكتم شديد، مما تعذر على الاستخبارات العسكرية كشف الحركة قبل وقوعها، وجاء موعد مناورات الخريف للجيش عام 1936، ووجد بكر صدقي ضالته المنشودة بهذه الفرصة، فقد كانت خطة المناورات تقتضي إجراءها فوق [جبال حمرين]، بين خانقين وبغداد، وكان المفروض أن تكون الفرقة الأولى بقيادة الفريق عبد اللطيف نوري في موضع الدفاع عن </a:t>
            </a:r>
            <a:r>
              <a:rPr lang="ar-IQ" sz="1800" b="1" dirty="0" smtClean="0">
                <a:latin typeface="Arabic Transparent"/>
              </a:rPr>
              <a:t>بغداد </a:t>
            </a:r>
            <a:r>
              <a:rPr lang="ar-IQ" sz="1800" b="1" dirty="0">
                <a:latin typeface="Arabic Transparent"/>
              </a:rPr>
              <a:t>وفي 29 تموز 1936 سافر رئيس أركان الجيش الفريق [ ياسين الهاشمي ] شقيق رئيس الوزراء في مهمة إلى خارج العراق، وأناب عنه الفريق [عبد اللطيف نوري]، مما سهل على </a:t>
            </a:r>
            <a:r>
              <a:rPr lang="ar-IQ" sz="1800" b="1" dirty="0" smtClean="0">
                <a:latin typeface="Arabic Transparent"/>
              </a:rPr>
              <a:t>الانقلابين </a:t>
            </a:r>
            <a:r>
              <a:rPr lang="ar-IQ" sz="1800" b="1" dirty="0">
                <a:latin typeface="Arabic Transparent"/>
              </a:rPr>
              <a:t>الأمور كثيراً</a:t>
            </a:r>
            <a:endParaRPr lang="ar-IQ" sz="1800" dirty="0"/>
          </a:p>
        </p:txBody>
      </p:sp>
    </p:spTree>
    <p:extLst>
      <p:ext uri="{BB962C8B-B14F-4D97-AF65-F5344CB8AC3E}">
        <p14:creationId xmlns:p14="http://schemas.microsoft.com/office/powerpoint/2010/main" val="134920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260648"/>
            <a:ext cx="7488237" cy="6192688"/>
          </a:xfrm>
        </p:spPr>
        <p:txBody>
          <a:bodyPr/>
          <a:lstStyle/>
          <a:p>
            <a:pPr algn="r" rtl="1"/>
            <a:r>
              <a:rPr lang="ar-IQ" sz="1800" b="1" dirty="0">
                <a:latin typeface="Arabic Transparent"/>
              </a:rPr>
              <a:t>كان موعد المناورات قد حُدد يوم 3 تشرين الثاني 1936 ولغاية 10 منه، ولذلك فقد قرر بكر صدقي تنفيذ الانقلاب خلال هذه المناورات، وجرى الاتفاق على نقل الفرقة الثانية من [قرة </a:t>
            </a:r>
            <a:r>
              <a:rPr lang="ar-IQ" sz="1800" b="1" dirty="0" err="1">
                <a:latin typeface="Arabic Transparent"/>
              </a:rPr>
              <a:t>تبة</a:t>
            </a:r>
            <a:r>
              <a:rPr lang="ar-IQ" sz="1800" b="1" dirty="0">
                <a:latin typeface="Arabic Transparent"/>
              </a:rPr>
              <a:t>] إلى[ </a:t>
            </a:r>
            <a:r>
              <a:rPr lang="ar-IQ" sz="1800" b="1" dirty="0" err="1">
                <a:latin typeface="Arabic Transparent"/>
              </a:rPr>
              <a:t>قرغان</a:t>
            </a:r>
            <a:r>
              <a:rPr lang="ar-IQ" sz="1800" b="1" dirty="0">
                <a:latin typeface="Arabic Transparent"/>
              </a:rPr>
              <a:t> ] ليلة الثلاثاء 26/ 27 تشرين الأول على أن يجري تسلل وحدات الفرقة ليلة الخميس 28 / 29 منه إلى [ بعقوبة ] التي تبعد حوالي 60 كم عن بغداد .</a:t>
            </a:r>
            <a:r>
              <a:rPr lang="ar-IQ" sz="1800" dirty="0"/>
              <a:t/>
            </a:r>
            <a:br>
              <a:rPr lang="ar-IQ" sz="1800" dirty="0"/>
            </a:br>
            <a:r>
              <a:rPr lang="ar-IQ" sz="1800" b="1" dirty="0">
                <a:latin typeface="Arabic Transparent"/>
              </a:rPr>
              <a:t>كما جرى الاتفاق على نقل الفرقة الأولى من [ </a:t>
            </a:r>
            <a:r>
              <a:rPr lang="ar-IQ" sz="1800" b="1" dirty="0" err="1">
                <a:latin typeface="Arabic Transparent"/>
              </a:rPr>
              <a:t>بلدروز</a:t>
            </a:r>
            <a:r>
              <a:rPr lang="ar-IQ" sz="1800" b="1" dirty="0">
                <a:latin typeface="Arabic Transparent"/>
              </a:rPr>
              <a:t> ] في لواء </a:t>
            </a:r>
            <a:r>
              <a:rPr lang="ar-IQ" sz="1800" b="1" dirty="0" err="1">
                <a:latin typeface="Arabic Transparent"/>
              </a:rPr>
              <a:t>ديإلى</a:t>
            </a:r>
            <a:r>
              <a:rPr lang="ar-IQ" sz="1800" b="1" dirty="0">
                <a:latin typeface="Arabic Transparent"/>
              </a:rPr>
              <a:t> فجر يوم الخميس 29 منه ، لتلتحق بالفرقة الأولى في بعقوبة، وجرى نقل العتاد للمدفعية من قبل بعض الضباط المؤتمنين في السليمانية، وقد جرى كل ذلك بتكتم شديد بحيث لم تستطع الاستخبارات العسكرية اكتشاف التحرك</a:t>
            </a:r>
            <a:r>
              <a:rPr lang="ar-IQ" sz="1800" b="1" dirty="0" smtClean="0">
                <a:latin typeface="Arabic Transparent"/>
              </a:rPr>
              <a:t>.</a:t>
            </a:r>
            <a:r>
              <a:rPr lang="ar-IQ" sz="1800" b="1" dirty="0">
                <a:solidFill>
                  <a:srgbClr val="000000"/>
                </a:solidFill>
                <a:latin typeface="Arabic Transparent"/>
              </a:rPr>
              <a:t> </a:t>
            </a:r>
            <a:r>
              <a:rPr lang="ar-IQ" sz="1600" b="1" dirty="0">
                <a:latin typeface="Arabic Transparent"/>
              </a:rPr>
              <a:t>وفي يوم الثلاثاء المصادف 27 تشرين الأول، جرى لقاء قبل تحرك القوات الانقلابية بين بكر صدقي وعبد اللطيف نوري، واتفقا على موعد تنفيذ الانقلاب وتفاصيل الخطة، وجرى الاتفاق على تسمية حركتهم [القوة الوطنية الإصلاحية] وطلبا من السيد [ كامل </a:t>
            </a:r>
            <a:r>
              <a:rPr lang="ar-IQ" sz="1600" b="1" dirty="0" err="1">
                <a:latin typeface="Arabic Transparent"/>
              </a:rPr>
              <a:t>الجادرجي</a:t>
            </a:r>
            <a:r>
              <a:rPr lang="ar-IQ" sz="1600" b="1" dirty="0">
                <a:latin typeface="Arabic Transparent"/>
              </a:rPr>
              <a:t> ] إعداد مذكرة إلى الملك غازي يطلبان فيها إقالة حكومة ياسين الهاشمي، وتكليف السيد [حكمت سليمان ] بتأليف الوزارة. كما تم إعداد بيان الانقلاب، وجرى إعداد عدد من الطائرات بقيادة قائد القوة الجوية العقيد[ محمد علي جواد]، وبذلك أصبح كل شيء جاهز للانقلاب.</a:t>
            </a:r>
            <a:r>
              <a:rPr lang="ar-IQ" sz="1600" dirty="0"/>
              <a:t/>
            </a:r>
            <a:br>
              <a:rPr lang="ar-IQ" sz="1600" dirty="0"/>
            </a:br>
            <a:r>
              <a:rPr lang="ar-IQ" sz="1600" b="1" dirty="0" smtClean="0">
                <a:latin typeface="Arabic Transparent"/>
              </a:rPr>
              <a:t>في </a:t>
            </a:r>
            <a:r>
              <a:rPr lang="ar-IQ" sz="1600" b="1" dirty="0">
                <a:latin typeface="Arabic Transparent"/>
              </a:rPr>
              <a:t>ليلة الخميس المصادف 27 تشرين الأول 1936، زحفت قوات الجيش من </a:t>
            </a:r>
            <a:r>
              <a:rPr lang="ar-IQ" sz="1600" b="1" dirty="0" err="1">
                <a:latin typeface="Arabic Transparent"/>
              </a:rPr>
              <a:t>قرغان</a:t>
            </a:r>
            <a:r>
              <a:rPr lang="ar-IQ" sz="1600" b="1" dirty="0">
                <a:latin typeface="Arabic Transparent"/>
              </a:rPr>
              <a:t> </a:t>
            </a:r>
            <a:r>
              <a:rPr lang="ar-IQ" sz="1600" b="1" dirty="0" err="1">
                <a:latin typeface="Arabic Transparent"/>
              </a:rPr>
              <a:t>وبلدروز</a:t>
            </a:r>
            <a:r>
              <a:rPr lang="ar-IQ" sz="1600" b="1" dirty="0">
                <a:latin typeface="Arabic Transparent"/>
              </a:rPr>
              <a:t> إلى بعقوبة ووصلتها صباح اليوم التالي، حيث قامت بقطع خطوط الاتصال ببغداد، واستولت على دوائر البريد والتلفون، وعدد من المواقع الاستراتيجية في المدينة، ثم واصلت القوات زحفها نحو بغداد في تمام الساعة</a:t>
            </a:r>
            <a:r>
              <a:rPr lang="ar-IQ" sz="1600" dirty="0"/>
              <a:t/>
            </a:r>
            <a:br>
              <a:rPr lang="ar-IQ" sz="1600" dirty="0"/>
            </a:br>
            <a:r>
              <a:rPr lang="ar-IQ" sz="1600" b="1" dirty="0">
                <a:latin typeface="Arabic Transparent"/>
              </a:rPr>
              <a:t>السابعة والنصف صباحاً، بقيادة بكر صدقي .</a:t>
            </a:r>
            <a:r>
              <a:rPr lang="ar-IQ" sz="1600" dirty="0"/>
              <a:t/>
            </a:r>
            <a:br>
              <a:rPr lang="ar-IQ" sz="1600" dirty="0"/>
            </a:br>
            <a:r>
              <a:rPr lang="ar-IQ" sz="1600" b="1" dirty="0">
                <a:latin typeface="Arabic Transparent"/>
              </a:rPr>
              <a:t>وفي الساعة الثامنة والنصف من صباح ذلك اليوم، ظهرت في سماء بغداد 3 طائرات حربية يقودها العقيد محمد علي جواد، وألقت ألوف المنشورات التي احتوت على البيان الأول </a:t>
            </a:r>
            <a:r>
              <a:rPr lang="ar-IQ" sz="1600" b="1" dirty="0" smtClean="0">
                <a:latin typeface="Arabic Transparent"/>
              </a:rPr>
              <a:t>للانقلاب </a:t>
            </a:r>
            <a:r>
              <a:rPr lang="ar-IQ" sz="1800" b="1" dirty="0">
                <a:latin typeface="Arabic Transparent"/>
              </a:rPr>
              <a:t>وفي الوقت الذي كانت الطائرات تلقي بيان الانقلاب، استقل السيد حكمت سليمان سيارته وتوجه إلى قصر الزهور حاملاً إلى الملك المذكرة التي وقعها الفريقان بكر صدقي وعبد اللطيف نوري، والتي حددا فيها مهلة أمدها 3 ساعات للملك، لإقالة وزارة السيد ياسين الهاشمي حيث سلمها إلى رئيس الديوان الملكي [رستم حيدر] .</a:t>
            </a:r>
            <a:endParaRPr lang="ar-IQ" sz="1800" dirty="0"/>
          </a:p>
        </p:txBody>
      </p:sp>
    </p:spTree>
    <p:extLst>
      <p:ext uri="{BB962C8B-B14F-4D97-AF65-F5344CB8AC3E}">
        <p14:creationId xmlns:p14="http://schemas.microsoft.com/office/powerpoint/2010/main" val="55910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404664"/>
            <a:ext cx="7488237" cy="5976664"/>
          </a:xfrm>
        </p:spPr>
        <p:txBody>
          <a:bodyPr/>
          <a:lstStyle/>
          <a:p>
            <a:pPr algn="r" rtl="1"/>
            <a:r>
              <a:rPr lang="ar-IQ" sz="1800" b="1" dirty="0">
                <a:latin typeface="Arabic Transparent"/>
              </a:rPr>
              <a:t>وما أن بلغ نبأ الانقلاب ياسين الهاشمي حتى بادر إلى الاتصال ببكر صدقي الذي أبلغه خلال محادثته بالتلفون أن الملك غازي على علم بالانقلاب، ولم يكد ياسين الهاشمي ينهي المكالمة التلفونية مع بكر صدقي حتى سارع إلى التوجه إلى قصر الزهور لمقابلة الملك وتدارس الأمر معه.</a:t>
            </a:r>
            <a:r>
              <a:rPr lang="ar-IQ" sz="1800" dirty="0"/>
              <a:t/>
            </a:r>
            <a:br>
              <a:rPr lang="ar-IQ" sz="1800" dirty="0"/>
            </a:br>
            <a:r>
              <a:rPr lang="ar-IQ" sz="1800" b="1" dirty="0">
                <a:latin typeface="Arabic Transparent"/>
              </a:rPr>
              <a:t>سلم رستم حيدر المذكرة إلى الملك غازي، وكان يبدو على وجهه الذهول والاضطراب، وعلى الفور طلب الملك استدعاء كل من ياسين الهاشمي، وجعفر العسكري، وزير الدفاع، ونوري السعيد، وزير الخارجية، والسفير البريطاني، لتدارس الوضع</a:t>
            </a:r>
            <a:r>
              <a:rPr lang="ar-IQ" sz="1800" b="1" dirty="0" smtClean="0">
                <a:latin typeface="Arabic Transparent"/>
              </a:rPr>
              <a:t>.</a:t>
            </a:r>
            <a:r>
              <a:rPr lang="ar-IQ" sz="1800" b="1" dirty="0">
                <a:solidFill>
                  <a:srgbClr val="000000"/>
                </a:solidFill>
                <a:latin typeface="Arabic Transparent"/>
              </a:rPr>
              <a:t> </a:t>
            </a:r>
            <a:r>
              <a:rPr lang="ar-IQ" sz="1800" b="1" dirty="0">
                <a:latin typeface="Arabic Transparent"/>
              </a:rPr>
              <a:t>وتحدث السفير البريطاني مخاطباً الملك غازي وسأله إن كان على علم مسبق بالانقلاب فنفى الملك ذلك. وتحدث ياسين الهاشمي موجهاً سؤاله للملك فيما إذا كان لا يزال يثق بالوزارة فأن الوزارة مستعدة لمجابهة </a:t>
            </a:r>
            <a:r>
              <a:rPr lang="ar-IQ" sz="1800" b="1" dirty="0" smtClean="0">
                <a:latin typeface="Arabic Transparent"/>
              </a:rPr>
              <a:t>الانقلابين </a:t>
            </a:r>
            <a:r>
              <a:rPr lang="ar-IQ" sz="1800" b="1" dirty="0">
                <a:latin typeface="Arabic Transparent"/>
              </a:rPr>
              <a:t>وإلا فأنه سيقدم استقالة حكومته</a:t>
            </a:r>
            <a:r>
              <a:rPr lang="ar-IQ" sz="1800" b="1" dirty="0" smtClean="0">
                <a:latin typeface="Arabic Transparent"/>
              </a:rPr>
              <a:t>.</a:t>
            </a:r>
            <a:r>
              <a:rPr lang="ar-IQ" sz="1800" b="1" dirty="0">
                <a:solidFill>
                  <a:srgbClr val="000000"/>
                </a:solidFill>
                <a:latin typeface="Arabic Transparent"/>
              </a:rPr>
              <a:t> </a:t>
            </a:r>
            <a:r>
              <a:rPr lang="ar-IQ" sz="1800" b="1" dirty="0">
                <a:latin typeface="Arabic Transparent"/>
              </a:rPr>
              <a:t>أما نوري السعيد فقد دعا السفير البريطاني إلى التدخل العاجل لقمع الانقلاب، لكن السفير البريطاني أبلغه أن بريطانيا لا تود التدخل في الأمور الداخلية، وفي حقيقة الأمر أن بريطانيا كانت تريد التخلص من وزارة الهاشمي من جهة، وخوفها من حدوث مالا يحمد عقباه إذا ما حدث التدخل وفشل في قمع الانقلاب</a:t>
            </a:r>
            <a:r>
              <a:rPr lang="ar-IQ" sz="1800" b="1" dirty="0" smtClean="0">
                <a:latin typeface="Arabic Transparent"/>
              </a:rPr>
              <a:t>.</a:t>
            </a:r>
            <a:r>
              <a:rPr lang="ar-IQ" sz="1800" b="1" dirty="0">
                <a:latin typeface="Arabic Transparent"/>
              </a:rPr>
              <a:t> مضت الساعات الثلاث التي حددها </a:t>
            </a:r>
            <a:r>
              <a:rPr lang="ar-IQ" sz="1800" b="1" dirty="0" smtClean="0">
                <a:latin typeface="Arabic Transparent"/>
              </a:rPr>
              <a:t>الانقلابين </a:t>
            </a:r>
            <a:r>
              <a:rPr lang="ar-IQ" sz="1800" b="1" dirty="0">
                <a:latin typeface="Arabic Transparent"/>
              </a:rPr>
              <a:t>مهلة لاستقالة الوزارة، وتشكيل وزارة جديدة برئاسة حكمت سليمان، ولما لم يتم ذلك بادرت الطائرات في الساعة الحادية عشرة والنصف من صباح ذلك اليوم بإلقاء القنابل على مقر مجلس الوزراء، ووزارة الداخلية، ودائرة البريد القريبة من مسكن ياسين الهاشمي ودار البرلمان، حيث قتل جراء القصف 7 أشخاص، وأصابت العديد بجروح، واضطرت الحكومة إلى تقديم استقالتها إلى الملك في 29 تشرين الأول 1936 وتم قبول الاستقالة، وسارع الملك غازي إلى الطلب من السيد حكمت سليمان بتأليف الوزارة الجديدة، بناء على طلب </a:t>
            </a:r>
            <a:r>
              <a:rPr lang="ar-IQ" sz="1800" b="1" dirty="0" smtClean="0">
                <a:latin typeface="Arabic Transparent"/>
              </a:rPr>
              <a:t>الانقلابين </a:t>
            </a:r>
            <a:r>
              <a:rPr lang="ar-IQ" sz="1800" b="1" dirty="0">
                <a:latin typeface="Arabic Transparent"/>
              </a:rPr>
              <a:t>لكن حكمت سليمان طلب من الملك أن يوجه له تكليفاً خطياً لكي يشكل الوزارة.</a:t>
            </a:r>
            <a:endParaRPr lang="ar-IQ" sz="1800" dirty="0"/>
          </a:p>
        </p:txBody>
      </p:sp>
    </p:spTree>
    <p:extLst>
      <p:ext uri="{BB962C8B-B14F-4D97-AF65-F5344CB8AC3E}">
        <p14:creationId xmlns:p14="http://schemas.microsoft.com/office/powerpoint/2010/main" val="35405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9632" y="260648"/>
            <a:ext cx="7488237" cy="6336704"/>
          </a:xfrm>
        </p:spPr>
        <p:txBody>
          <a:bodyPr/>
          <a:lstStyle/>
          <a:p>
            <a:pPr algn="r" rtl="1"/>
            <a:r>
              <a:rPr lang="ar-IQ" sz="1600" b="1" dirty="0">
                <a:latin typeface="Arabic Transparent"/>
              </a:rPr>
              <a:t>وفي الوقت الذي قدمت الحكومة استقالتها إلى الملك، فأنها عملت على إفشال الانقلاب. فقد بعث جعفر العسكري إلى عدد من قواد الجيش داعياً إياهم للتحرك لحماية بغداد إلا أن تلك الرسائل لم تستطيع أن تفعل شيئا.</a:t>
            </a:r>
            <a:r>
              <a:rPr lang="ar-IQ" sz="1600" dirty="0"/>
              <a:t/>
            </a:r>
            <a:br>
              <a:rPr lang="ar-IQ" sz="1600" dirty="0"/>
            </a:br>
            <a:r>
              <a:rPr lang="ar-IQ" sz="1600" b="1" dirty="0">
                <a:latin typeface="Arabic Transparent"/>
              </a:rPr>
              <a:t>وحاول جعفر العسكري وقف زحف قوات </a:t>
            </a:r>
            <a:r>
              <a:rPr lang="ar-IQ" sz="1600" b="1" dirty="0" smtClean="0">
                <a:latin typeface="Arabic Transparent"/>
              </a:rPr>
              <a:t>الانقلابين </a:t>
            </a:r>
            <a:r>
              <a:rPr lang="ar-IQ" sz="1600" b="1" dirty="0">
                <a:latin typeface="Arabic Transparent"/>
              </a:rPr>
              <a:t>نحو بغداد فاتصل ببكر صدقي وأبلغه أنه آتٍ لمقابلته، وأنه يحمل رسالة من الملك.</a:t>
            </a:r>
            <a:r>
              <a:rPr lang="ar-IQ" sz="1600" dirty="0"/>
              <a:t/>
            </a:r>
            <a:br>
              <a:rPr lang="ar-IQ" sz="1600" dirty="0"/>
            </a:br>
            <a:r>
              <a:rPr lang="ar-IQ" sz="1600" b="1" dirty="0">
                <a:latin typeface="Arabic Transparent"/>
              </a:rPr>
              <a:t>كانت فرصة بكر صدقي قد حلت للتخلص من جعفر العسكري ـ صهر نوري السعيد ـ والرجل القوي في الوزارة، فرتب الأمر مع عدد من ضباطه لقتله. وعندما توجه جعفر العسكري لمقابلة بكر صدقي وجد في استقباله النقيب إسماعيل </a:t>
            </a:r>
            <a:r>
              <a:rPr lang="ar-IQ" sz="1600" b="1" dirty="0" err="1">
                <a:latin typeface="Arabic Transparent"/>
              </a:rPr>
              <a:t>عباوي</a:t>
            </a:r>
            <a:r>
              <a:rPr lang="ar-IQ" sz="1600" b="1" dirty="0">
                <a:latin typeface="Arabic Transparent"/>
              </a:rPr>
              <a:t> مع عدد من الأفراد، وقام </a:t>
            </a:r>
            <a:r>
              <a:rPr lang="ar-IQ" sz="1600" b="1" dirty="0" err="1">
                <a:latin typeface="Arabic Transparent"/>
              </a:rPr>
              <a:t>عباوي</a:t>
            </a:r>
            <a:r>
              <a:rPr lang="ar-IQ" sz="1600" b="1" dirty="0">
                <a:latin typeface="Arabic Transparent"/>
              </a:rPr>
              <a:t> على الفور بتجريد جعفر العسكري من سلاحه وأجبره على ركوب السيارة منفرداً دون حمايته، ورافقه كل من النقيب [شاكر القره غلي] والرائد [ طاهر محمد ] مرافق الملك.</a:t>
            </a:r>
            <a:r>
              <a:rPr lang="ar-IQ" sz="1600" dirty="0"/>
              <a:t/>
            </a:r>
            <a:br>
              <a:rPr lang="ar-IQ" sz="1600" dirty="0"/>
            </a:br>
            <a:r>
              <a:rPr lang="ar-IQ" sz="1600" b="1" dirty="0">
                <a:latin typeface="Arabic Transparent"/>
              </a:rPr>
              <a:t>وعندما وصلت السيارة التي تقلهم إلى نهر </a:t>
            </a:r>
            <a:r>
              <a:rPr lang="ar-IQ" sz="1600" b="1" dirty="0" err="1">
                <a:latin typeface="Arabic Transparent"/>
              </a:rPr>
              <a:t>الوزيرية</a:t>
            </a:r>
            <a:r>
              <a:rPr lang="ar-IQ" sz="1600" b="1" dirty="0">
                <a:latin typeface="Arabic Transparent"/>
              </a:rPr>
              <a:t> توقفت السيارة، ونزل منها الجميع وأرسل </a:t>
            </a:r>
            <a:r>
              <a:rPr lang="ar-IQ" sz="1600" b="1" dirty="0" err="1">
                <a:latin typeface="Arabic Transparent"/>
              </a:rPr>
              <a:t>عباوي</a:t>
            </a:r>
            <a:r>
              <a:rPr lang="ar-IQ" sz="1600" b="1" dirty="0">
                <a:latin typeface="Arabic Transparent"/>
              </a:rPr>
              <a:t> سائقه العريف [إبراهيم خليل] ليخبر بكر صدقي بمقدم العسكري، ولم تمضِ سوى دقائق حتى وصل الضباط [جمال جميل] و[ جمال فتاح] و[محمد جواد أمين] و[ لازار برودس] حيث شهروا مسدساتهم على جعفر العسكري وأطلقوا عليه الرصاص فقتل في الحال، ولما وصل خبر مقتله إلى نوري السعيد سارع إلى اللجوء للسفارة البريطانية التي استطاعت تهريبه إلى خارج العراق.</a:t>
            </a:r>
            <a:r>
              <a:rPr lang="ar-IQ" sz="1600" dirty="0"/>
              <a:t/>
            </a:r>
            <a:br>
              <a:rPr lang="ar-IQ" sz="1600" dirty="0"/>
            </a:br>
            <a:r>
              <a:rPr lang="ar-IQ" sz="1600" b="1" dirty="0">
                <a:latin typeface="Arabic Transparent"/>
              </a:rPr>
              <a:t>استمرت قوات </a:t>
            </a:r>
            <a:r>
              <a:rPr lang="ar-IQ" sz="1600" b="1" dirty="0" smtClean="0">
                <a:latin typeface="Arabic Transparent"/>
              </a:rPr>
              <a:t>الانقلابين </a:t>
            </a:r>
            <a:r>
              <a:rPr lang="ar-IQ" sz="1600" b="1" dirty="0">
                <a:latin typeface="Arabic Transparent"/>
              </a:rPr>
              <a:t>بالزحف نحو بغداد حيث وصلت أبوابها في الساعة الرابعة بعد الظهر، واحتلت سدة [ ناظم باشا] المحيطة بالعاصمة، فلم يجد الملك بُداً من توجيه خطاب التكليف إلى السيد حكمت سليمان، في 29 تشرين الأول وعند الساعة الخامسة والنصف كانت القوات قد دخلت شوارع بغداد دون أن تلقى أي مقاومة.</a:t>
            </a:r>
            <a:r>
              <a:rPr lang="ar-IQ" sz="1600" dirty="0"/>
              <a:t/>
            </a:r>
            <a:br>
              <a:rPr lang="ar-IQ" sz="1600" dirty="0"/>
            </a:br>
            <a:r>
              <a:rPr lang="ar-IQ" sz="1600" b="1" dirty="0">
                <a:latin typeface="Arabic Transparent"/>
              </a:rPr>
              <a:t>كان [حكمت سليمان] قد عقد قبل يومين اجتماعا في دار[السيد كامل </a:t>
            </a:r>
            <a:r>
              <a:rPr lang="ar-IQ" sz="1600" b="1" dirty="0" err="1">
                <a:latin typeface="Arabic Transparent"/>
              </a:rPr>
              <a:t>الجادرجي</a:t>
            </a:r>
            <a:r>
              <a:rPr lang="ar-IQ" sz="1600" b="1" dirty="0">
                <a:latin typeface="Arabic Transparent"/>
              </a:rPr>
              <a:t> ] وضم السادة [جعفر ابو التمن] و[ محمد حديد ]، لوضع قائمة بأسماء أعضاء الوزارة في حالة نجاح الانقلاب، وقد طرح في الاجتماع اقتراح حول اختيار [نوري السعيد] في منصب وزاري لتطمين الإنكليز، لكن الاقتراح لم يلقَ القبول فقد عارضه السيدان جعفر ابو التمن، وكامل </a:t>
            </a:r>
            <a:r>
              <a:rPr lang="ar-IQ" sz="1600" b="1" dirty="0" err="1">
                <a:latin typeface="Arabic Transparent"/>
              </a:rPr>
              <a:t>الجادرجي</a:t>
            </a:r>
            <a:r>
              <a:rPr lang="ar-IQ" sz="1600" b="1" dirty="0">
                <a:latin typeface="Arabic Transparent"/>
              </a:rPr>
              <a:t>، واقترح بدلا منه السيد [صالح جبر]، القريب من الإنكليز أيضاً.</a:t>
            </a:r>
            <a:endParaRPr lang="ar-IQ" sz="1600" dirty="0"/>
          </a:p>
        </p:txBody>
      </p:sp>
    </p:spTree>
    <p:extLst>
      <p:ext uri="{BB962C8B-B14F-4D97-AF65-F5344CB8AC3E}">
        <p14:creationId xmlns:p14="http://schemas.microsoft.com/office/powerpoint/2010/main" val="3377979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t>حكومة الانقلاب</a:t>
            </a:r>
            <a:endParaRPr lang="ar-IQ" dirty="0"/>
          </a:p>
        </p:txBody>
      </p:sp>
      <p:sp>
        <p:nvSpPr>
          <p:cNvPr id="3" name="عنصر نائب للمحتوى 2"/>
          <p:cNvSpPr>
            <a:spLocks noGrp="1"/>
          </p:cNvSpPr>
          <p:nvPr>
            <p:ph idx="1"/>
          </p:nvPr>
        </p:nvSpPr>
        <p:spPr>
          <a:xfrm>
            <a:off x="1259632" y="764704"/>
            <a:ext cx="7488237" cy="5688632"/>
          </a:xfrm>
        </p:spPr>
        <p:txBody>
          <a:bodyPr/>
          <a:lstStyle/>
          <a:p>
            <a:pPr algn="r" rtl="1"/>
            <a:r>
              <a:rPr lang="ar-IQ" sz="1800" dirty="0" smtClean="0">
                <a:latin typeface="Simplified Arabic" pitchFamily="18" charset="-78"/>
                <a:cs typeface="Simplified Arabic" pitchFamily="18" charset="-78"/>
              </a:rPr>
              <a:t>اوضح الانقلاب الاضمحلال التدريجي للمؤسسة الحاكمة واثار ايضا امكانية تبني اتجاه جديد في السياسة الداخلية فهل يستطيع حكمت ان يبقي الجيش بعيدا عن السياسة واستعادة النهج الدستوري واجراء الاصلاحات ؟</a:t>
            </a:r>
          </a:p>
          <a:p>
            <a:pPr algn="r" rtl="1"/>
            <a:r>
              <a:rPr lang="ar-IQ" sz="1800" dirty="0" smtClean="0">
                <a:latin typeface="Simplified Arabic" pitchFamily="18" charset="-78"/>
                <a:cs typeface="Simplified Arabic" pitchFamily="18" charset="-78"/>
              </a:rPr>
              <a:t>مثلت الوزارة التي عينها حكمت بعد الانقلاب خليطا من المشاركين في الانقلاب اصبح حكمت وزيرا للداخلية ورئيسا للوزراء واصبح بكر صدقي رئيسا لإركان الجيش وحصلت جماعة الاهالي على حصة الاسد في الوزارات الاقتصادية والاجتماعية مثلت الحكومة الجديدة تناقضا ضاربا مع اسلافها بطرق متعددة فقد جلبت وجوه جديدة للحكم منهم الليبراليون والاصلاحيون اليساريون الى السلطة </a:t>
            </a:r>
          </a:p>
          <a:p>
            <a:pPr algn="r" rtl="1"/>
            <a:r>
              <a:rPr lang="ar-IQ" sz="1600" b="1" dirty="0" smtClean="0">
                <a:latin typeface="Simplified Arabic" pitchFamily="18" charset="-78"/>
                <a:cs typeface="Simplified Arabic" pitchFamily="18" charset="-78"/>
              </a:rPr>
              <a:t>تشكيل </a:t>
            </a:r>
            <a:r>
              <a:rPr lang="ar-IQ" sz="1600" b="1" dirty="0">
                <a:latin typeface="Simplified Arabic" pitchFamily="18" charset="-78"/>
                <a:cs typeface="Simplified Arabic" pitchFamily="18" charset="-78"/>
              </a:rPr>
              <a:t>حكومة </a:t>
            </a:r>
            <a:r>
              <a:rPr lang="ar-IQ" sz="1600" b="1" dirty="0" smtClean="0">
                <a:latin typeface="Simplified Arabic" pitchFamily="18" charset="-78"/>
                <a:cs typeface="Simplified Arabic" pitchFamily="18" charset="-78"/>
              </a:rPr>
              <a:t>الانقلابين </a:t>
            </a:r>
            <a:r>
              <a:rPr lang="ar-IQ" sz="1600" b="1" dirty="0">
                <a:latin typeface="Simplified Arabic" pitchFamily="18" charset="-78"/>
                <a:cs typeface="Simplified Arabic" pitchFamily="18" charset="-78"/>
              </a:rPr>
              <a:t>بأغلبية من الإصلاحيين:</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أتم </a:t>
            </a:r>
            <a:r>
              <a:rPr lang="ar-IQ" sz="1600" b="1" dirty="0" smtClean="0">
                <a:latin typeface="Simplified Arabic" pitchFamily="18" charset="-78"/>
                <a:cs typeface="Simplified Arabic" pitchFamily="18" charset="-78"/>
              </a:rPr>
              <a:t>الانقلابين </a:t>
            </a:r>
            <a:r>
              <a:rPr lang="ar-IQ" sz="1600" b="1" dirty="0">
                <a:latin typeface="Simplified Arabic" pitchFamily="18" charset="-78"/>
                <a:cs typeface="Simplified Arabic" pitchFamily="18" charset="-78"/>
              </a:rPr>
              <a:t>تشكيل وزارتهم، وصدرت الإرادة الملكية بتشكيلها في الساعة السادسة مساءاً وجاءت على الوجه التالي:</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1 ـ حكمت سليمان ـ رئيساً للوزراء، ووزيراً للداخلية.</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2 ـ جعفر ابو التمن ـ وزيراً للمالية.</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3 ـ صالح جبر ـ وزيراً للعدلية.</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4 ـ ناجي الأصيل ـ وزيراً للخارجية.</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5 ـ كامل </a:t>
            </a:r>
            <a:r>
              <a:rPr lang="ar-IQ" sz="1600" b="1" dirty="0" err="1">
                <a:latin typeface="Simplified Arabic" pitchFamily="18" charset="-78"/>
                <a:cs typeface="Simplified Arabic" pitchFamily="18" charset="-78"/>
              </a:rPr>
              <a:t>الجادرجي</a:t>
            </a:r>
            <a:r>
              <a:rPr lang="ar-IQ" sz="1600" b="1" dirty="0">
                <a:latin typeface="Simplified Arabic" pitchFamily="18" charset="-78"/>
                <a:cs typeface="Simplified Arabic" pitchFamily="18" charset="-78"/>
              </a:rPr>
              <a:t> ـ وزيراً للاقتصاد والمواصلات.</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7 ـ يوسف إبراهيم ـ وزيراً للمعارف.</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7 ـ أما بكر صدقي فقد تولى منصب رئيس أركان الجيش، بدلاً من طه الهاشمي، الذي أحيل على التقاعد.</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r>
              <a:rPr lang="ar-IQ" sz="1600" b="1" dirty="0">
                <a:latin typeface="Simplified Arabic" pitchFamily="18" charset="-78"/>
                <a:cs typeface="Simplified Arabic" pitchFamily="18" charset="-78"/>
              </a:rPr>
              <a:t>أما ياسين الهاشمي، ورشيد عالي الكيلاني، ونوري السعيد فقد غادروا العراق على الفور بمساعدة السفارة البريطانية، خوفاً من بطش بكر صدقي.</a:t>
            </a:r>
            <a:r>
              <a:rPr lang="ar-IQ" sz="1600" dirty="0">
                <a:latin typeface="Simplified Arabic" pitchFamily="18" charset="-78"/>
                <a:cs typeface="Simplified Arabic" pitchFamily="18" charset="-78"/>
              </a:rPr>
              <a:t/>
            </a:r>
            <a:br>
              <a:rPr lang="ar-IQ" sz="1600" dirty="0">
                <a:latin typeface="Simplified Arabic" pitchFamily="18" charset="-78"/>
                <a:cs typeface="Simplified Arabic" pitchFamily="18" charset="-78"/>
              </a:rPr>
            </a:b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566025590"/>
      </p:ext>
    </p:extLst>
  </p:cSld>
  <p:clrMapOvr>
    <a:masterClrMapping/>
  </p:clrMapOvr>
</p:sld>
</file>

<file path=ppt/theme/theme1.xml><?xml version="1.0" encoding="utf-8"?>
<a:theme xmlns:a="http://schemas.openxmlformats.org/drawingml/2006/main" name="template">
  <a:themeElements>
    <a:clrScheme name="template 13">
      <a:dk1>
        <a:srgbClr val="4D4D4D"/>
      </a:dk1>
      <a:lt1>
        <a:srgbClr val="FFFFFF"/>
      </a:lt1>
      <a:dk2>
        <a:srgbClr val="4D4D4D"/>
      </a:dk2>
      <a:lt2>
        <a:srgbClr val="777777"/>
      </a:lt2>
      <a:accent1>
        <a:srgbClr val="969696"/>
      </a:accent1>
      <a:accent2>
        <a:srgbClr val="C0C0C0"/>
      </a:accent2>
      <a:accent3>
        <a:srgbClr val="FFFFFF"/>
      </a:accent3>
      <a:accent4>
        <a:srgbClr val="404040"/>
      </a:accent4>
      <a:accent5>
        <a:srgbClr val="C9C9C9"/>
      </a:accent5>
      <a:accent6>
        <a:srgbClr val="AEAEAE"/>
      </a:accent6>
      <a:hlink>
        <a:srgbClr val="CC0000"/>
      </a:hlink>
      <a:folHlink>
        <a:srgbClr val="DDDDD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11163C"/>
        </a:lt2>
        <a:accent1>
          <a:srgbClr val="212B53"/>
        </a:accent1>
        <a:accent2>
          <a:srgbClr val="364481"/>
        </a:accent2>
        <a:accent3>
          <a:srgbClr val="FFFFFF"/>
        </a:accent3>
        <a:accent4>
          <a:srgbClr val="404040"/>
        </a:accent4>
        <a:accent5>
          <a:srgbClr val="ABACB3"/>
        </a:accent5>
        <a:accent6>
          <a:srgbClr val="303D74"/>
        </a:accent6>
        <a:hlink>
          <a:srgbClr val="3E4985"/>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D254C"/>
        </a:lt2>
        <a:accent1>
          <a:srgbClr val="254B83"/>
        </a:accent1>
        <a:accent2>
          <a:srgbClr val="406DAA"/>
        </a:accent2>
        <a:accent3>
          <a:srgbClr val="FFFFFF"/>
        </a:accent3>
        <a:accent4>
          <a:srgbClr val="404040"/>
        </a:accent4>
        <a:accent5>
          <a:srgbClr val="ACB1C1"/>
        </a:accent5>
        <a:accent6>
          <a:srgbClr val="39629A"/>
        </a:accent6>
        <a:hlink>
          <a:srgbClr val="3267B4"/>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63B45"/>
        </a:lt2>
        <a:accent1>
          <a:srgbClr val="A99D9B"/>
        </a:accent1>
        <a:accent2>
          <a:srgbClr val="565A66"/>
        </a:accent2>
        <a:accent3>
          <a:srgbClr val="FFFFFF"/>
        </a:accent3>
        <a:accent4>
          <a:srgbClr val="404040"/>
        </a:accent4>
        <a:accent5>
          <a:srgbClr val="D1CCCB"/>
        </a:accent5>
        <a:accent6>
          <a:srgbClr val="4D515C"/>
        </a:accent6>
        <a:hlink>
          <a:srgbClr val="927154"/>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40494F"/>
        </a:lt2>
        <a:accent1>
          <a:srgbClr val="6D7D8A"/>
        </a:accent1>
        <a:accent2>
          <a:srgbClr val="A7A7A7"/>
        </a:accent2>
        <a:accent3>
          <a:srgbClr val="FFFFFF"/>
        </a:accent3>
        <a:accent4>
          <a:srgbClr val="404040"/>
        </a:accent4>
        <a:accent5>
          <a:srgbClr val="BABFC4"/>
        </a:accent5>
        <a:accent6>
          <a:srgbClr val="979797"/>
        </a:accent6>
        <a:hlink>
          <a:srgbClr val="7F7F7F"/>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454D52"/>
        </a:lt2>
        <a:accent1>
          <a:srgbClr val="7D8B97"/>
        </a:accent1>
        <a:accent2>
          <a:srgbClr val="CBCBCB"/>
        </a:accent2>
        <a:accent3>
          <a:srgbClr val="FFFFFF"/>
        </a:accent3>
        <a:accent4>
          <a:srgbClr val="404040"/>
        </a:accent4>
        <a:accent5>
          <a:srgbClr val="BFC4C9"/>
        </a:accent5>
        <a:accent6>
          <a:srgbClr val="B8B8B8"/>
        </a:accent6>
        <a:hlink>
          <a:srgbClr val="515869"/>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4F5056"/>
        </a:lt2>
        <a:accent1>
          <a:srgbClr val="7E7F8E"/>
        </a:accent1>
        <a:accent2>
          <a:srgbClr val="C0C1C5"/>
        </a:accent2>
        <a:accent3>
          <a:srgbClr val="FFFFFF"/>
        </a:accent3>
        <a:accent4>
          <a:srgbClr val="404040"/>
        </a:accent4>
        <a:accent5>
          <a:srgbClr val="C0C0C6"/>
        </a:accent5>
        <a:accent6>
          <a:srgbClr val="AEAFB2"/>
        </a:accent6>
        <a:hlink>
          <a:srgbClr val="ACAFB7"/>
        </a:hlink>
        <a:folHlink>
          <a:srgbClr val="DDDDD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85978F"/>
        </a:lt2>
        <a:accent1>
          <a:srgbClr val="9DA499"/>
        </a:accent1>
        <a:accent2>
          <a:srgbClr val="A5B9BA"/>
        </a:accent2>
        <a:accent3>
          <a:srgbClr val="FFFFFF"/>
        </a:accent3>
        <a:accent4>
          <a:srgbClr val="404040"/>
        </a:accent4>
        <a:accent5>
          <a:srgbClr val="CCCFCA"/>
        </a:accent5>
        <a:accent6>
          <a:srgbClr val="95A7A8"/>
        </a:accent6>
        <a:hlink>
          <a:srgbClr val="ABB4AB"/>
        </a:hlink>
        <a:folHlink>
          <a:srgbClr val="DDDDD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484847"/>
        </a:lt2>
        <a:accent1>
          <a:srgbClr val="7C7C74"/>
        </a:accent1>
        <a:accent2>
          <a:srgbClr val="AFB2AA"/>
        </a:accent2>
        <a:accent3>
          <a:srgbClr val="FFFFFF"/>
        </a:accent3>
        <a:accent4>
          <a:srgbClr val="404040"/>
        </a:accent4>
        <a:accent5>
          <a:srgbClr val="BFBFBC"/>
        </a:accent5>
        <a:accent6>
          <a:srgbClr val="9EA19A"/>
        </a:accent6>
        <a:hlink>
          <a:srgbClr val="D4D2C6"/>
        </a:hlink>
        <a:folHlink>
          <a:srgbClr val="DDDDD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18191C"/>
        </a:lt2>
        <a:accent1>
          <a:srgbClr val="1F2229"/>
        </a:accent1>
        <a:accent2>
          <a:srgbClr val="3B4A61"/>
        </a:accent2>
        <a:accent3>
          <a:srgbClr val="FFFFFF"/>
        </a:accent3>
        <a:accent4>
          <a:srgbClr val="404040"/>
        </a:accent4>
        <a:accent5>
          <a:srgbClr val="ABABAC"/>
        </a:accent5>
        <a:accent6>
          <a:srgbClr val="354257"/>
        </a:accent6>
        <a:hlink>
          <a:srgbClr val="718CAC"/>
        </a:hlink>
        <a:folHlink>
          <a:srgbClr val="DDDDD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303030"/>
        </a:lt2>
        <a:accent1>
          <a:srgbClr val="C6714B"/>
        </a:accent1>
        <a:accent2>
          <a:srgbClr val="7FC3C3"/>
        </a:accent2>
        <a:accent3>
          <a:srgbClr val="FFFFFF"/>
        </a:accent3>
        <a:accent4>
          <a:srgbClr val="404040"/>
        </a:accent4>
        <a:accent5>
          <a:srgbClr val="DFBBB1"/>
        </a:accent5>
        <a:accent6>
          <a:srgbClr val="72B0B0"/>
        </a:accent6>
        <a:hlink>
          <a:srgbClr val="5D5D5D"/>
        </a:hlink>
        <a:folHlink>
          <a:srgbClr val="DDDDDD"/>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4D4D4D"/>
        </a:dk2>
        <a:lt2>
          <a:srgbClr val="292929"/>
        </a:lt2>
        <a:accent1>
          <a:srgbClr val="4D4D4D"/>
        </a:accent1>
        <a:accent2>
          <a:srgbClr val="5F5F5F"/>
        </a:accent2>
        <a:accent3>
          <a:srgbClr val="FFFFFF"/>
        </a:accent3>
        <a:accent4>
          <a:srgbClr val="404040"/>
        </a:accent4>
        <a:accent5>
          <a:srgbClr val="B2B2B2"/>
        </a:accent5>
        <a:accent6>
          <a:srgbClr val="555555"/>
        </a:accent6>
        <a:hlink>
          <a:srgbClr val="969696"/>
        </a:hlink>
        <a:folHlink>
          <a:srgbClr val="DDDDDD"/>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4D4D4D"/>
        </a:dk2>
        <a:lt2>
          <a:srgbClr val="777777"/>
        </a:lt2>
        <a:accent1>
          <a:srgbClr val="969696"/>
        </a:accent1>
        <a:accent2>
          <a:srgbClr val="C0C0C0"/>
        </a:accent2>
        <a:accent3>
          <a:srgbClr val="FFFFFF"/>
        </a:accent3>
        <a:accent4>
          <a:srgbClr val="404040"/>
        </a:accent4>
        <a:accent5>
          <a:srgbClr val="C9C9C9"/>
        </a:accent5>
        <a:accent6>
          <a:srgbClr val="AEAEAE"/>
        </a:accent6>
        <a:hlink>
          <a:srgbClr val="CC0000"/>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1254</TotalTime>
  <Words>1636</Words>
  <Application>Microsoft Office PowerPoint</Application>
  <PresentationFormat>عرض على الشاشة (3:4)‏</PresentationFormat>
  <Paragraphs>39</Paragraphs>
  <Slides>15</Slides>
  <Notes>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template</vt:lpstr>
      <vt:lpstr>انقلاب بكر صدقي عام 1936 وحكومة الانقلاب</vt:lpstr>
      <vt:lpstr>عرض تقديمي في PowerPoint</vt:lpstr>
      <vt:lpstr>عرض تقديمي في PowerPoint</vt:lpstr>
      <vt:lpstr>من هو بكر صدقي ؟</vt:lpstr>
      <vt:lpstr>الاعداد للانقلاب؟</vt:lpstr>
      <vt:lpstr>عرض تقديمي في PowerPoint</vt:lpstr>
      <vt:lpstr>عرض تقديمي في PowerPoint</vt:lpstr>
      <vt:lpstr>عرض تقديمي في PowerPoint</vt:lpstr>
      <vt:lpstr>حكومة الانقلاب</vt:lpstr>
      <vt:lpstr>عرض تقديمي في PowerPoint</vt:lpstr>
      <vt:lpstr>عرض تقديمي في PowerPoint</vt:lpstr>
      <vt:lpstr>عرض تقديمي في PowerPoint</vt:lpstr>
      <vt:lpstr>كيف تمت تصفية بكر صدقي؟ </vt:lpstr>
      <vt:lpstr>عرض تقديمي في PowerPoint</vt:lpstr>
      <vt:lpstr>عرض تقديمي في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PoweredTemplates.com</dc:creator>
  <cp:lastModifiedBy>Brother-Center</cp:lastModifiedBy>
  <cp:revision>134</cp:revision>
  <dcterms:created xsi:type="dcterms:W3CDTF">2006-06-13T13:38:55Z</dcterms:created>
  <dcterms:modified xsi:type="dcterms:W3CDTF">2020-03-27T10:57:45Z</dcterms:modified>
</cp:coreProperties>
</file>